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Lst>
  <p:sldSz cx="12191999"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Open with the question. Invite the audience to count the places a typical specification change appears today. Position Net Atelier as the connected project record, not another board tool.</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Use this as the map for the walkthrough. The six stages are deliberately simple: Find, Specify, Price, Approve, Deliver, Review. Mention that the same project record connects each step.</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Demonstrate Product Picker on a supplier page. Emphasize the available listed details are captured into a usable record, reducing re-keying and image shuffling.</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Show an existing board import if helpful, then create or open a Net Atelier board. Make clear that the board item includes its image, category, full specification, supplier or manufacturer details, cost, markup, margin, and other project information. The board is part of the working project, not just a visual presentation.</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Frame the client view as a single clear decision surface. The approval belongs alongside the selection, so the next commercial document starts from the approved choice.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Show the draft documents created from the project. Be precise: changes update linked project records and affected draft documents; final issued documents should be reviewed through the normal workflow.</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Open the financial view. Explain that planned and actual spend can be reviewed by category before the next decision. Mention that project data can also be exported to Excel.</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Close with a clear invitation: scan the code to start a 14-day trial. A card is required and the trial can be cancelled anytime. Pricing is $49 per month for one user, plus $9 per additional user.</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4.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5.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6.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notesSlide" Target="../notesSlides/notesSlide8.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AF8F5"/>
        </a:solidFill>
        <a:effectLst/>
      </p:bgPr>
    </p:bg>
    <p:spTree>
      <p:nvGrpSpPr>
        <p:cNvPr id="1" name=""/>
        <p:cNvGrpSpPr/>
        <p:nvPr/>
      </p:nvGrpSpPr>
      <p:grpSpPr/>
      <p:pic>
        <p:nvPicPr>
          <p:cNvPr id="2" name="Picture 1" descr="logo-live.png"/>
          <p:cNvPicPr>
            <a:picLocks noChangeAspect="1"/>
          </p:cNvPicPr>
          <p:nvPr/>
        </p:nvPicPr>
        <p:blipFill>
          <a:blip r:embed="rId2"/>
          <a:stretch>
            <a:fillRect/>
          </a:stretch>
        </p:blipFill>
        <p:spPr>
          <a:xfrm>
            <a:off x="658368" y="310896"/>
            <a:ext cx="1325880" cy="299017"/>
          </a:xfrm>
          <a:prstGeom prst="rect">
            <a:avLst/>
          </a:prstGeom>
        </p:spPr>
      </p:pic>
      <p:sp>
        <p:nvSpPr>
          <p:cNvPr id="3" name="Diamond 2"/>
          <p:cNvSpPr/>
          <p:nvPr/>
        </p:nvSpPr>
        <p:spPr>
          <a:xfrm>
            <a:off x="11045952" y="347472"/>
            <a:ext cx="137160" cy="137160"/>
          </a:xfrm>
          <a:prstGeom prst="diamond">
            <a:avLst/>
          </a:prstGeom>
          <a:solidFill>
            <a:srgbClr val="A8BCA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109960" y="658368"/>
            <a:ext cx="10972" cy="1417320"/>
          </a:xfrm>
          <a:prstGeom prst="rect">
            <a:avLst/>
          </a:prstGeom>
          <a:solidFill>
            <a:srgbClr val="DED9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Benefit line"/>
          <p:cNvSpPr txBox="1"/>
          <p:nvPr/>
        </p:nvSpPr>
        <p:spPr>
          <a:xfrm>
            <a:off x="658368" y="941832"/>
            <a:ext cx="5852160" cy="201168"/>
          </a:xfrm>
          <a:prstGeom prst="rect">
            <a:avLst/>
          </a:prstGeom>
          <a:noFill/>
        </p:spPr>
        <p:txBody>
          <a:bodyPr wrap="square" lIns="0" rIns="0" tIns="0" bIns="0" anchor="t">
            <a:spAutoFit/>
          </a:bodyPr>
          <a:lstStyle/>
          <a:p>
            <a:pPr algn="l">
              <a:spcBef>
                <a:spcPts val="0"/>
              </a:spcBef>
              <a:spcAft>
                <a:spcPts val="0"/>
              </a:spcAft>
            </a:pPr>
            <a:r>
              <a:rPr sz="900" b="1">
                <a:solidFill>
                  <a:srgbClr val="C67B5C"/>
                </a:solidFill>
                <a:latin typeface="Arial"/>
              </a:rPr>
              <a:t>LESS ADMIN · MORE DESIGN TIME · BETTER PROJECT MARGINS</a:t>
            </a:r>
          </a:p>
        </p:txBody>
      </p:sp>
      <p:sp>
        <p:nvSpPr>
          <p:cNvPr id="6" name="Folio"/>
          <p:cNvSpPr txBox="1"/>
          <p:nvPr/>
        </p:nvSpPr>
        <p:spPr>
          <a:xfrm>
            <a:off x="10744200" y="6473952"/>
            <a:ext cx="786384" cy="164592"/>
          </a:xfrm>
          <a:prstGeom prst="rect">
            <a:avLst/>
          </a:prstGeom>
          <a:noFill/>
        </p:spPr>
        <p:txBody>
          <a:bodyPr wrap="square" lIns="0" rIns="0" tIns="0" bIns="0" anchor="t">
            <a:spAutoFit/>
          </a:bodyPr>
          <a:lstStyle/>
          <a:p>
            <a:pPr algn="r">
              <a:spcBef>
                <a:spcPts val="0"/>
              </a:spcBef>
              <a:spcAft>
                <a:spcPts val="0"/>
              </a:spcAft>
            </a:pPr>
            <a:r>
              <a:rPr sz="900" b="0">
                <a:solidFill>
                  <a:srgbClr val="9A9590"/>
                </a:solidFill>
                <a:latin typeface="Arial"/>
              </a:rPr>
              <a:t>01 / 08</a:t>
            </a:r>
          </a:p>
        </p:txBody>
      </p:sp>
      <p:sp>
        <p:nvSpPr>
          <p:cNvPr id="7" name="TITLE — When a client changes a specification,&#10;how many "/>
          <p:cNvSpPr txBox="1"/>
          <p:nvPr>
            <p:ph type="title"/>
          </p:nvPr>
        </p:nvSpPr>
        <p:spPr>
          <a:xfrm>
            <a:off x="658368" y="1408176"/>
            <a:ext cx="8412480" cy="1143000"/>
          </a:xfrm>
          <a:prstGeom prst="rect">
            <a:avLst/>
          </a:prstGeom>
          <a:noFill/>
        </p:spPr>
        <p:txBody>
          <a:bodyPr wrap="square" lIns="0" rIns="0" tIns="0" bIns="0" anchor="t">
            <a:spAutoFit/>
          </a:bodyPr>
          <a:lstStyle/>
          <a:p>
            <a:pPr algn="l">
              <a:spcBef>
                <a:spcPts val="0"/>
              </a:spcBef>
              <a:spcAft>
                <a:spcPts val="0"/>
              </a:spcAft>
            </a:pPr>
            <a:r>
              <a:rPr sz="2800" b="0">
                <a:solidFill>
                  <a:srgbClr val="1B3D2F"/>
                </a:solidFill>
                <a:latin typeface="Georgia"/>
              </a:rPr>
              <a:t>When a client changes a specification,
how many repetitive updates do you make?</a:t>
            </a:r>
          </a:p>
        </p:txBody>
      </p:sp>
      <p:sp>
        <p:nvSpPr>
          <p:cNvPr id="8" name="TextBox 7"/>
          <p:cNvSpPr txBox="1"/>
          <p:nvPr/>
        </p:nvSpPr>
        <p:spPr>
          <a:xfrm>
            <a:off x="658368" y="3063240"/>
            <a:ext cx="7406640" cy="768096"/>
          </a:xfrm>
          <a:prstGeom prst="rect">
            <a:avLst/>
          </a:prstGeom>
          <a:noFill/>
        </p:spPr>
        <p:txBody>
          <a:bodyPr wrap="square" lIns="0" rIns="0" tIns="0" bIns="0" anchor="t">
            <a:spAutoFit/>
          </a:bodyPr>
          <a:lstStyle/>
          <a:p>
            <a:pPr algn="l">
              <a:spcBef>
                <a:spcPts val="0"/>
              </a:spcBef>
              <a:spcAft>
                <a:spcPts val="0"/>
              </a:spcAft>
            </a:pPr>
            <a:r>
              <a:rPr sz="1480" b="0">
                <a:solidFill>
                  <a:srgbClr val="C67B5C"/>
                </a:solidFill>
                <a:latin typeface="Georgia"/>
              </a:rPr>
              <a:t>Net Atelier keeps the project specification, budget, and draft documents connected. Change the specification once; the budget and draft proposal, supplier order, and invoice reflect the change.</a:t>
            </a:r>
          </a:p>
        </p:txBody>
      </p:sp>
      <p:sp>
        <p:nvSpPr>
          <p:cNvPr id="9" name="Rectangle 8"/>
          <p:cNvSpPr/>
          <p:nvPr/>
        </p:nvSpPr>
        <p:spPr>
          <a:xfrm>
            <a:off x="658368" y="4736592"/>
            <a:ext cx="6309360" cy="10972"/>
          </a:xfrm>
          <a:prstGeom prst="rect">
            <a:avLst/>
          </a:prstGeom>
          <a:solidFill>
            <a:srgbClr val="DED9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58368" y="4919472"/>
            <a:ext cx="6400800" cy="292608"/>
          </a:xfrm>
          <a:prstGeom prst="rect">
            <a:avLst/>
          </a:prstGeom>
          <a:noFill/>
        </p:spPr>
        <p:txBody>
          <a:bodyPr wrap="square" lIns="0" rIns="0" tIns="0" bIns="0" anchor="t">
            <a:spAutoFit/>
          </a:bodyPr>
          <a:lstStyle/>
          <a:p>
            <a:pPr algn="l">
              <a:spcBef>
                <a:spcPts val="0"/>
              </a:spcBef>
              <a:spcAft>
                <a:spcPts val="0"/>
              </a:spcAft>
            </a:pPr>
            <a:r>
              <a:rPr sz="1180" b="0">
                <a:solidFill>
                  <a:srgbClr val="6B6560"/>
                </a:solidFill>
                <a:latin typeface="Arial"/>
              </a:rPr>
              <a:t>Fewer stale prices. Fewer wrong-item errors. Less admin—and more time to design.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AF8F5"/>
        </a:solidFill>
        <a:effectLst/>
      </p:bgPr>
    </p:bg>
    <p:spTree>
      <p:nvGrpSpPr>
        <p:cNvPr id="1" name=""/>
        <p:cNvGrpSpPr/>
        <p:nvPr/>
      </p:nvGrpSpPr>
      <p:grpSpPr/>
      <p:pic>
        <p:nvPicPr>
          <p:cNvPr id="2" name="Picture 1" descr="logo-live.png"/>
          <p:cNvPicPr>
            <a:picLocks noChangeAspect="1"/>
          </p:cNvPicPr>
          <p:nvPr/>
        </p:nvPicPr>
        <p:blipFill>
          <a:blip r:embed="rId2"/>
          <a:stretch>
            <a:fillRect/>
          </a:stretch>
        </p:blipFill>
        <p:spPr>
          <a:xfrm>
            <a:off x="658368" y="310896"/>
            <a:ext cx="1325880" cy="299017"/>
          </a:xfrm>
          <a:prstGeom prst="rect">
            <a:avLst/>
          </a:prstGeom>
        </p:spPr>
      </p:pic>
      <p:sp>
        <p:nvSpPr>
          <p:cNvPr id="3" name="Benefit line"/>
          <p:cNvSpPr txBox="1"/>
          <p:nvPr/>
        </p:nvSpPr>
        <p:spPr>
          <a:xfrm>
            <a:off x="658368" y="941832"/>
            <a:ext cx="5852160" cy="201168"/>
          </a:xfrm>
          <a:prstGeom prst="rect">
            <a:avLst/>
          </a:prstGeom>
          <a:noFill/>
        </p:spPr>
        <p:txBody>
          <a:bodyPr wrap="square" lIns="0" rIns="0" tIns="0" bIns="0" anchor="t">
            <a:spAutoFit/>
          </a:bodyPr>
          <a:lstStyle/>
          <a:p>
            <a:pPr algn="l">
              <a:spcBef>
                <a:spcPts val="0"/>
              </a:spcBef>
              <a:spcAft>
                <a:spcPts val="0"/>
              </a:spcAft>
            </a:pPr>
            <a:r>
              <a:rPr sz="900" b="1">
                <a:solidFill>
                  <a:srgbClr val="C67B5C"/>
                </a:solidFill>
                <a:latin typeface="Arial"/>
              </a:rPr>
              <a:t>ONE PRODUCT · ONE SOURCE OF TRUTH</a:t>
            </a:r>
          </a:p>
        </p:txBody>
      </p:sp>
      <p:sp>
        <p:nvSpPr>
          <p:cNvPr id="4" name="Folio"/>
          <p:cNvSpPr txBox="1"/>
          <p:nvPr/>
        </p:nvSpPr>
        <p:spPr>
          <a:xfrm>
            <a:off x="10744200" y="6473952"/>
            <a:ext cx="786384" cy="164592"/>
          </a:xfrm>
          <a:prstGeom prst="rect">
            <a:avLst/>
          </a:prstGeom>
          <a:noFill/>
        </p:spPr>
        <p:txBody>
          <a:bodyPr wrap="square" lIns="0" rIns="0" tIns="0" bIns="0" anchor="t">
            <a:spAutoFit/>
          </a:bodyPr>
          <a:lstStyle/>
          <a:p>
            <a:pPr algn="r">
              <a:spcBef>
                <a:spcPts val="0"/>
              </a:spcBef>
              <a:spcAft>
                <a:spcPts val="0"/>
              </a:spcAft>
            </a:pPr>
            <a:r>
              <a:rPr sz="900" b="0">
                <a:solidFill>
                  <a:srgbClr val="9A9590"/>
                </a:solidFill>
                <a:latin typeface="Arial"/>
              </a:rPr>
              <a:t>02 / 08</a:t>
            </a:r>
          </a:p>
        </p:txBody>
      </p:sp>
      <p:sp>
        <p:nvSpPr>
          <p:cNvPr id="5" name="TITLE — From product discovery to invoice,&#10;one connected"/>
          <p:cNvSpPr txBox="1"/>
          <p:nvPr>
            <p:ph type="title"/>
          </p:nvPr>
        </p:nvSpPr>
        <p:spPr>
          <a:xfrm>
            <a:off x="658368" y="1353312"/>
            <a:ext cx="7955279" cy="777240"/>
          </a:xfrm>
          <a:prstGeom prst="rect">
            <a:avLst/>
          </a:prstGeom>
          <a:noFill/>
        </p:spPr>
        <p:txBody>
          <a:bodyPr wrap="square" lIns="0" rIns="0" tIns="0" bIns="0" anchor="t">
            <a:spAutoFit/>
          </a:bodyPr>
          <a:lstStyle/>
          <a:p>
            <a:pPr algn="l">
              <a:spcBef>
                <a:spcPts val="0"/>
              </a:spcBef>
              <a:spcAft>
                <a:spcPts val="0"/>
              </a:spcAft>
            </a:pPr>
            <a:r>
              <a:rPr sz="2700" b="0">
                <a:solidFill>
                  <a:srgbClr val="1B3D2F"/>
                </a:solidFill>
                <a:latin typeface="Georgia"/>
              </a:rPr>
              <a:t>From product discovery to invoice,
one connected project.</a:t>
            </a:r>
          </a:p>
        </p:txBody>
      </p:sp>
      <p:sp>
        <p:nvSpPr>
          <p:cNvPr id="6" name="TextBox 5"/>
          <p:cNvSpPr txBox="1"/>
          <p:nvPr/>
        </p:nvSpPr>
        <p:spPr>
          <a:xfrm>
            <a:off x="658368" y="2505456"/>
            <a:ext cx="8321040" cy="658368"/>
          </a:xfrm>
          <a:prstGeom prst="rect">
            <a:avLst/>
          </a:prstGeom>
          <a:noFill/>
        </p:spPr>
        <p:txBody>
          <a:bodyPr wrap="square" lIns="0" rIns="0" tIns="0" bIns="0" anchor="t">
            <a:spAutoFit/>
          </a:bodyPr>
          <a:lstStyle/>
          <a:p>
            <a:pPr algn="l">
              <a:spcBef>
                <a:spcPts val="0"/>
              </a:spcBef>
              <a:spcAft>
                <a:spcPts val="0"/>
              </a:spcAft>
            </a:pPr>
            <a:r>
              <a:rPr sz="1220" b="0">
                <a:solidFill>
                  <a:srgbClr val="6B6560"/>
                </a:solidFill>
                <a:latin typeface="Arial"/>
              </a:rPr>
              <a:t>Save a product once. It stays linked to the client board, budget, proposal, supplier order, and invoice drafts, so every stage starts with current product information.</a:t>
            </a:r>
          </a:p>
        </p:txBody>
      </p:sp>
      <p:sp>
        <p:nvSpPr>
          <p:cNvPr id="7" name="Rectangle 6"/>
          <p:cNvSpPr/>
          <p:nvPr/>
        </p:nvSpPr>
        <p:spPr>
          <a:xfrm>
            <a:off x="658368" y="3776472"/>
            <a:ext cx="10863072" cy="10972"/>
          </a:xfrm>
          <a:prstGeom prst="rect">
            <a:avLst/>
          </a:prstGeom>
          <a:solidFill>
            <a:srgbClr val="DED9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68096" y="3977639"/>
            <a:ext cx="1188720" cy="137160"/>
          </a:xfrm>
          <a:prstGeom prst="rect">
            <a:avLst/>
          </a:prstGeom>
          <a:noFill/>
        </p:spPr>
        <p:txBody>
          <a:bodyPr wrap="square" lIns="0" rIns="0" tIns="0" bIns="0" anchor="t">
            <a:spAutoFit/>
          </a:bodyPr>
          <a:lstStyle/>
          <a:p>
            <a:pPr algn="l">
              <a:spcBef>
                <a:spcPts val="0"/>
              </a:spcBef>
              <a:spcAft>
                <a:spcPts val="0"/>
              </a:spcAft>
            </a:pPr>
            <a:r>
              <a:rPr sz="900" b="1">
                <a:solidFill>
                  <a:srgbClr val="C67B5C"/>
                </a:solidFill>
                <a:latin typeface="Arial"/>
              </a:rPr>
              <a:t>01</a:t>
            </a:r>
          </a:p>
        </p:txBody>
      </p:sp>
      <p:sp>
        <p:nvSpPr>
          <p:cNvPr id="9" name="TextBox 8"/>
          <p:cNvSpPr txBox="1"/>
          <p:nvPr/>
        </p:nvSpPr>
        <p:spPr>
          <a:xfrm>
            <a:off x="768096" y="4169663"/>
            <a:ext cx="1371600" cy="219456"/>
          </a:xfrm>
          <a:prstGeom prst="rect">
            <a:avLst/>
          </a:prstGeom>
          <a:noFill/>
        </p:spPr>
        <p:txBody>
          <a:bodyPr wrap="square" lIns="0" rIns="0" tIns="0" bIns="0" anchor="t">
            <a:spAutoFit/>
          </a:bodyPr>
          <a:lstStyle/>
          <a:p>
            <a:pPr algn="l">
              <a:spcBef>
                <a:spcPts val="0"/>
              </a:spcBef>
              <a:spcAft>
                <a:spcPts val="0"/>
              </a:spcAft>
            </a:pPr>
            <a:r>
              <a:rPr sz="1500" b="0">
                <a:solidFill>
                  <a:srgbClr val="1B3D2F"/>
                </a:solidFill>
                <a:latin typeface="Georgia"/>
              </a:rPr>
              <a:t>Find</a:t>
            </a:r>
          </a:p>
        </p:txBody>
      </p:sp>
      <p:sp>
        <p:nvSpPr>
          <p:cNvPr id="10" name="TextBox 9"/>
          <p:cNvSpPr txBox="1"/>
          <p:nvPr/>
        </p:nvSpPr>
        <p:spPr>
          <a:xfrm>
            <a:off x="768096" y="4407408"/>
            <a:ext cx="1517904" cy="347472"/>
          </a:xfrm>
          <a:prstGeom prst="rect">
            <a:avLst/>
          </a:prstGeom>
          <a:noFill/>
        </p:spPr>
        <p:txBody>
          <a:bodyPr wrap="square" lIns="0" rIns="0" tIns="0" bIns="0" anchor="t">
            <a:spAutoFit/>
          </a:bodyPr>
          <a:lstStyle/>
          <a:p>
            <a:pPr algn="l">
              <a:spcBef>
                <a:spcPts val="0"/>
              </a:spcBef>
              <a:spcAft>
                <a:spcPts val="0"/>
              </a:spcAft>
            </a:pPr>
            <a:r>
              <a:rPr sz="910" b="0">
                <a:solidFill>
                  <a:srgbClr val="6B6560"/>
                </a:solidFill>
                <a:latin typeface="Arial"/>
              </a:rPr>
              <a:t>Save product and
supplier details</a:t>
            </a:r>
          </a:p>
        </p:txBody>
      </p:sp>
      <p:sp>
        <p:nvSpPr>
          <p:cNvPr id="11" name="Rectangle 10"/>
          <p:cNvSpPr/>
          <p:nvPr/>
        </p:nvSpPr>
        <p:spPr>
          <a:xfrm>
            <a:off x="2468880" y="3776472"/>
            <a:ext cx="10972" cy="795528"/>
          </a:xfrm>
          <a:prstGeom prst="rect">
            <a:avLst/>
          </a:prstGeom>
          <a:solidFill>
            <a:srgbClr val="DED9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2578608" y="3977639"/>
            <a:ext cx="1188720" cy="137160"/>
          </a:xfrm>
          <a:prstGeom prst="rect">
            <a:avLst/>
          </a:prstGeom>
          <a:noFill/>
        </p:spPr>
        <p:txBody>
          <a:bodyPr wrap="square" lIns="0" rIns="0" tIns="0" bIns="0" anchor="t">
            <a:spAutoFit/>
          </a:bodyPr>
          <a:lstStyle/>
          <a:p>
            <a:pPr algn="l">
              <a:spcBef>
                <a:spcPts val="0"/>
              </a:spcBef>
              <a:spcAft>
                <a:spcPts val="0"/>
              </a:spcAft>
            </a:pPr>
            <a:r>
              <a:rPr sz="900" b="1">
                <a:solidFill>
                  <a:srgbClr val="C67B5C"/>
                </a:solidFill>
                <a:latin typeface="Arial"/>
              </a:rPr>
              <a:t>02</a:t>
            </a:r>
          </a:p>
        </p:txBody>
      </p:sp>
      <p:sp>
        <p:nvSpPr>
          <p:cNvPr id="13" name="TextBox 12"/>
          <p:cNvSpPr txBox="1"/>
          <p:nvPr/>
        </p:nvSpPr>
        <p:spPr>
          <a:xfrm>
            <a:off x="2578608" y="4169663"/>
            <a:ext cx="1371600" cy="219456"/>
          </a:xfrm>
          <a:prstGeom prst="rect">
            <a:avLst/>
          </a:prstGeom>
          <a:noFill/>
        </p:spPr>
        <p:txBody>
          <a:bodyPr wrap="square" lIns="0" rIns="0" tIns="0" bIns="0" anchor="t">
            <a:spAutoFit/>
          </a:bodyPr>
          <a:lstStyle/>
          <a:p>
            <a:pPr algn="l">
              <a:spcBef>
                <a:spcPts val="0"/>
              </a:spcBef>
              <a:spcAft>
                <a:spcPts val="0"/>
              </a:spcAft>
            </a:pPr>
            <a:r>
              <a:rPr sz="1500" b="0">
                <a:solidFill>
                  <a:srgbClr val="1B3D2F"/>
                </a:solidFill>
                <a:latin typeface="Georgia"/>
              </a:rPr>
              <a:t>Present</a:t>
            </a:r>
          </a:p>
        </p:txBody>
      </p:sp>
      <p:sp>
        <p:nvSpPr>
          <p:cNvPr id="14" name="TextBox 13"/>
          <p:cNvSpPr txBox="1"/>
          <p:nvPr/>
        </p:nvSpPr>
        <p:spPr>
          <a:xfrm>
            <a:off x="2578608" y="4407408"/>
            <a:ext cx="1517904" cy="347472"/>
          </a:xfrm>
          <a:prstGeom prst="rect">
            <a:avLst/>
          </a:prstGeom>
          <a:noFill/>
        </p:spPr>
        <p:txBody>
          <a:bodyPr wrap="square" lIns="0" rIns="0" tIns="0" bIns="0" anchor="t">
            <a:spAutoFit/>
          </a:bodyPr>
          <a:lstStyle/>
          <a:p>
            <a:pPr algn="l">
              <a:spcBef>
                <a:spcPts val="0"/>
              </a:spcBef>
              <a:spcAft>
                <a:spcPts val="0"/>
              </a:spcAft>
            </a:pPr>
            <a:r>
              <a:rPr sz="910" b="0">
                <a:solidFill>
                  <a:srgbClr val="6B6560"/>
                </a:solidFill>
                <a:latin typeface="Arial"/>
              </a:rPr>
              <a:t>Show it on the
client board</a:t>
            </a:r>
          </a:p>
        </p:txBody>
      </p:sp>
      <p:sp>
        <p:nvSpPr>
          <p:cNvPr id="15" name="Rectangle 14"/>
          <p:cNvSpPr/>
          <p:nvPr/>
        </p:nvSpPr>
        <p:spPr>
          <a:xfrm>
            <a:off x="4279392" y="3776472"/>
            <a:ext cx="10972" cy="795528"/>
          </a:xfrm>
          <a:prstGeom prst="rect">
            <a:avLst/>
          </a:prstGeom>
          <a:solidFill>
            <a:srgbClr val="DED9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389120" y="3977639"/>
            <a:ext cx="1188720" cy="137160"/>
          </a:xfrm>
          <a:prstGeom prst="rect">
            <a:avLst/>
          </a:prstGeom>
          <a:noFill/>
        </p:spPr>
        <p:txBody>
          <a:bodyPr wrap="square" lIns="0" rIns="0" tIns="0" bIns="0" anchor="t">
            <a:spAutoFit/>
          </a:bodyPr>
          <a:lstStyle/>
          <a:p>
            <a:pPr algn="l">
              <a:spcBef>
                <a:spcPts val="0"/>
              </a:spcBef>
              <a:spcAft>
                <a:spcPts val="0"/>
              </a:spcAft>
            </a:pPr>
            <a:r>
              <a:rPr sz="900" b="1">
                <a:solidFill>
                  <a:srgbClr val="C67B5C"/>
                </a:solidFill>
                <a:latin typeface="Arial"/>
              </a:rPr>
              <a:t>03</a:t>
            </a:r>
          </a:p>
        </p:txBody>
      </p:sp>
      <p:sp>
        <p:nvSpPr>
          <p:cNvPr id="17" name="TextBox 16"/>
          <p:cNvSpPr txBox="1"/>
          <p:nvPr/>
        </p:nvSpPr>
        <p:spPr>
          <a:xfrm>
            <a:off x="4389120" y="4169663"/>
            <a:ext cx="1371600" cy="219456"/>
          </a:xfrm>
          <a:prstGeom prst="rect">
            <a:avLst/>
          </a:prstGeom>
          <a:noFill/>
        </p:spPr>
        <p:txBody>
          <a:bodyPr wrap="square" lIns="0" rIns="0" tIns="0" bIns="0" anchor="t">
            <a:spAutoFit/>
          </a:bodyPr>
          <a:lstStyle/>
          <a:p>
            <a:pPr algn="l">
              <a:spcBef>
                <a:spcPts val="0"/>
              </a:spcBef>
              <a:spcAft>
                <a:spcPts val="0"/>
              </a:spcAft>
            </a:pPr>
            <a:r>
              <a:rPr sz="1500" b="0">
                <a:solidFill>
                  <a:srgbClr val="1B3D2F"/>
                </a:solidFill>
                <a:latin typeface="Georgia"/>
              </a:rPr>
              <a:t>Budget</a:t>
            </a:r>
          </a:p>
        </p:txBody>
      </p:sp>
      <p:sp>
        <p:nvSpPr>
          <p:cNvPr id="18" name="TextBox 17"/>
          <p:cNvSpPr txBox="1"/>
          <p:nvPr/>
        </p:nvSpPr>
        <p:spPr>
          <a:xfrm>
            <a:off x="4389120" y="4407408"/>
            <a:ext cx="1517904" cy="347472"/>
          </a:xfrm>
          <a:prstGeom prst="rect">
            <a:avLst/>
          </a:prstGeom>
          <a:noFill/>
        </p:spPr>
        <p:txBody>
          <a:bodyPr wrap="square" lIns="0" rIns="0" tIns="0" bIns="0" anchor="t">
            <a:spAutoFit/>
          </a:bodyPr>
          <a:lstStyle/>
          <a:p>
            <a:pPr algn="l">
              <a:spcBef>
                <a:spcPts val="0"/>
              </a:spcBef>
              <a:spcAft>
                <a:spcPts val="0"/>
              </a:spcAft>
            </a:pPr>
            <a:r>
              <a:rPr sz="910" b="0">
                <a:solidFill>
                  <a:srgbClr val="6B6560"/>
                </a:solidFill>
                <a:latin typeface="Arial"/>
              </a:rPr>
              <a:t>Add its cost to the
project budget</a:t>
            </a:r>
          </a:p>
        </p:txBody>
      </p:sp>
      <p:sp>
        <p:nvSpPr>
          <p:cNvPr id="19" name="Rectangle 18"/>
          <p:cNvSpPr/>
          <p:nvPr/>
        </p:nvSpPr>
        <p:spPr>
          <a:xfrm>
            <a:off x="6089903" y="3776472"/>
            <a:ext cx="10972" cy="795528"/>
          </a:xfrm>
          <a:prstGeom prst="rect">
            <a:avLst/>
          </a:prstGeom>
          <a:solidFill>
            <a:srgbClr val="DED9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199631" y="3977639"/>
            <a:ext cx="1188720" cy="137160"/>
          </a:xfrm>
          <a:prstGeom prst="rect">
            <a:avLst/>
          </a:prstGeom>
          <a:noFill/>
        </p:spPr>
        <p:txBody>
          <a:bodyPr wrap="square" lIns="0" rIns="0" tIns="0" bIns="0" anchor="t">
            <a:spAutoFit/>
          </a:bodyPr>
          <a:lstStyle/>
          <a:p>
            <a:pPr algn="l">
              <a:spcBef>
                <a:spcPts val="0"/>
              </a:spcBef>
              <a:spcAft>
                <a:spcPts val="0"/>
              </a:spcAft>
            </a:pPr>
            <a:r>
              <a:rPr sz="900" b="1">
                <a:solidFill>
                  <a:srgbClr val="C67B5C"/>
                </a:solidFill>
                <a:latin typeface="Arial"/>
              </a:rPr>
              <a:t>04</a:t>
            </a:r>
          </a:p>
        </p:txBody>
      </p:sp>
      <p:sp>
        <p:nvSpPr>
          <p:cNvPr id="21" name="TextBox 20"/>
          <p:cNvSpPr txBox="1"/>
          <p:nvPr/>
        </p:nvSpPr>
        <p:spPr>
          <a:xfrm>
            <a:off x="6199631" y="4169663"/>
            <a:ext cx="1371600" cy="219456"/>
          </a:xfrm>
          <a:prstGeom prst="rect">
            <a:avLst/>
          </a:prstGeom>
          <a:noFill/>
        </p:spPr>
        <p:txBody>
          <a:bodyPr wrap="square" lIns="0" rIns="0" tIns="0" bIns="0" anchor="t">
            <a:spAutoFit/>
          </a:bodyPr>
          <a:lstStyle/>
          <a:p>
            <a:pPr algn="l">
              <a:spcBef>
                <a:spcPts val="0"/>
              </a:spcBef>
              <a:spcAft>
                <a:spcPts val="0"/>
              </a:spcAft>
            </a:pPr>
            <a:r>
              <a:rPr sz="1500" b="0">
                <a:solidFill>
                  <a:srgbClr val="1B3D2F"/>
                </a:solidFill>
                <a:latin typeface="Georgia"/>
              </a:rPr>
              <a:t>Propose</a:t>
            </a:r>
          </a:p>
        </p:txBody>
      </p:sp>
      <p:sp>
        <p:nvSpPr>
          <p:cNvPr id="22" name="TextBox 21"/>
          <p:cNvSpPr txBox="1"/>
          <p:nvPr/>
        </p:nvSpPr>
        <p:spPr>
          <a:xfrm>
            <a:off x="6199631" y="4407408"/>
            <a:ext cx="1517904" cy="347472"/>
          </a:xfrm>
          <a:prstGeom prst="rect">
            <a:avLst/>
          </a:prstGeom>
          <a:noFill/>
        </p:spPr>
        <p:txBody>
          <a:bodyPr wrap="square" lIns="0" rIns="0" tIns="0" bIns="0" anchor="t">
            <a:spAutoFit/>
          </a:bodyPr>
          <a:lstStyle/>
          <a:p>
            <a:pPr algn="l">
              <a:spcBef>
                <a:spcPts val="0"/>
              </a:spcBef>
              <a:spcAft>
                <a:spcPts val="0"/>
              </a:spcAft>
            </a:pPr>
            <a:r>
              <a:rPr sz="910" b="0">
                <a:solidFill>
                  <a:srgbClr val="6B6560"/>
                </a:solidFill>
                <a:latin typeface="Arial"/>
              </a:rPr>
              <a:t>Send products and
prices for review</a:t>
            </a:r>
          </a:p>
        </p:txBody>
      </p:sp>
      <p:sp>
        <p:nvSpPr>
          <p:cNvPr id="23" name="Rectangle 22"/>
          <p:cNvSpPr/>
          <p:nvPr/>
        </p:nvSpPr>
        <p:spPr>
          <a:xfrm>
            <a:off x="7900416" y="3776472"/>
            <a:ext cx="10972" cy="795528"/>
          </a:xfrm>
          <a:prstGeom prst="rect">
            <a:avLst/>
          </a:prstGeom>
          <a:solidFill>
            <a:srgbClr val="DED9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8010144" y="3977639"/>
            <a:ext cx="1188720" cy="137160"/>
          </a:xfrm>
          <a:prstGeom prst="rect">
            <a:avLst/>
          </a:prstGeom>
          <a:noFill/>
        </p:spPr>
        <p:txBody>
          <a:bodyPr wrap="square" lIns="0" rIns="0" tIns="0" bIns="0" anchor="t">
            <a:spAutoFit/>
          </a:bodyPr>
          <a:lstStyle/>
          <a:p>
            <a:pPr algn="l">
              <a:spcBef>
                <a:spcPts val="0"/>
              </a:spcBef>
              <a:spcAft>
                <a:spcPts val="0"/>
              </a:spcAft>
            </a:pPr>
            <a:r>
              <a:rPr sz="900" b="1">
                <a:solidFill>
                  <a:srgbClr val="C67B5C"/>
                </a:solidFill>
                <a:latin typeface="Arial"/>
              </a:rPr>
              <a:t>05</a:t>
            </a:r>
          </a:p>
        </p:txBody>
      </p:sp>
      <p:sp>
        <p:nvSpPr>
          <p:cNvPr id="25" name="TextBox 24"/>
          <p:cNvSpPr txBox="1"/>
          <p:nvPr/>
        </p:nvSpPr>
        <p:spPr>
          <a:xfrm>
            <a:off x="8010144" y="4169663"/>
            <a:ext cx="1371600" cy="219456"/>
          </a:xfrm>
          <a:prstGeom prst="rect">
            <a:avLst/>
          </a:prstGeom>
          <a:noFill/>
        </p:spPr>
        <p:txBody>
          <a:bodyPr wrap="square" lIns="0" rIns="0" tIns="0" bIns="0" anchor="t">
            <a:spAutoFit/>
          </a:bodyPr>
          <a:lstStyle/>
          <a:p>
            <a:pPr algn="l">
              <a:spcBef>
                <a:spcPts val="0"/>
              </a:spcBef>
              <a:spcAft>
                <a:spcPts val="0"/>
              </a:spcAft>
            </a:pPr>
            <a:r>
              <a:rPr sz="1500" b="0">
                <a:solidFill>
                  <a:srgbClr val="1B3D2F"/>
                </a:solidFill>
                <a:latin typeface="Georgia"/>
              </a:rPr>
              <a:t>Order</a:t>
            </a:r>
          </a:p>
        </p:txBody>
      </p:sp>
      <p:sp>
        <p:nvSpPr>
          <p:cNvPr id="26" name="TextBox 25"/>
          <p:cNvSpPr txBox="1"/>
          <p:nvPr/>
        </p:nvSpPr>
        <p:spPr>
          <a:xfrm>
            <a:off x="8010144" y="4407408"/>
            <a:ext cx="1517904" cy="347472"/>
          </a:xfrm>
          <a:prstGeom prst="rect">
            <a:avLst/>
          </a:prstGeom>
          <a:noFill/>
        </p:spPr>
        <p:txBody>
          <a:bodyPr wrap="square" lIns="0" rIns="0" tIns="0" bIns="0" anchor="t">
            <a:spAutoFit/>
          </a:bodyPr>
          <a:lstStyle/>
          <a:p>
            <a:pPr algn="l">
              <a:spcBef>
                <a:spcPts val="0"/>
              </a:spcBef>
              <a:spcAft>
                <a:spcPts val="0"/>
              </a:spcAft>
            </a:pPr>
            <a:r>
              <a:rPr sz="910" b="0">
                <a:solidFill>
                  <a:srgbClr val="6B6560"/>
                </a:solidFill>
                <a:latin typeface="Arial"/>
              </a:rPr>
              <a:t>Prepare the supplier
order</a:t>
            </a:r>
          </a:p>
        </p:txBody>
      </p:sp>
      <p:sp>
        <p:nvSpPr>
          <p:cNvPr id="27" name="Rectangle 26"/>
          <p:cNvSpPr/>
          <p:nvPr/>
        </p:nvSpPr>
        <p:spPr>
          <a:xfrm>
            <a:off x="9710928" y="3776472"/>
            <a:ext cx="10972" cy="795528"/>
          </a:xfrm>
          <a:prstGeom prst="rect">
            <a:avLst/>
          </a:prstGeom>
          <a:solidFill>
            <a:srgbClr val="DED9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9820656" y="3977639"/>
            <a:ext cx="1188720" cy="137160"/>
          </a:xfrm>
          <a:prstGeom prst="rect">
            <a:avLst/>
          </a:prstGeom>
          <a:noFill/>
        </p:spPr>
        <p:txBody>
          <a:bodyPr wrap="square" lIns="0" rIns="0" tIns="0" bIns="0" anchor="t">
            <a:spAutoFit/>
          </a:bodyPr>
          <a:lstStyle/>
          <a:p>
            <a:pPr algn="l">
              <a:spcBef>
                <a:spcPts val="0"/>
              </a:spcBef>
              <a:spcAft>
                <a:spcPts val="0"/>
              </a:spcAft>
            </a:pPr>
            <a:r>
              <a:rPr sz="900" b="1">
                <a:solidFill>
                  <a:srgbClr val="C67B5C"/>
                </a:solidFill>
                <a:latin typeface="Arial"/>
              </a:rPr>
              <a:t>06</a:t>
            </a:r>
          </a:p>
        </p:txBody>
      </p:sp>
      <p:sp>
        <p:nvSpPr>
          <p:cNvPr id="29" name="TextBox 28"/>
          <p:cNvSpPr txBox="1"/>
          <p:nvPr/>
        </p:nvSpPr>
        <p:spPr>
          <a:xfrm>
            <a:off x="9820656" y="4169663"/>
            <a:ext cx="1371600" cy="219456"/>
          </a:xfrm>
          <a:prstGeom prst="rect">
            <a:avLst/>
          </a:prstGeom>
          <a:noFill/>
        </p:spPr>
        <p:txBody>
          <a:bodyPr wrap="square" lIns="0" rIns="0" tIns="0" bIns="0" anchor="t">
            <a:spAutoFit/>
          </a:bodyPr>
          <a:lstStyle/>
          <a:p>
            <a:pPr algn="l">
              <a:spcBef>
                <a:spcPts val="0"/>
              </a:spcBef>
              <a:spcAft>
                <a:spcPts val="0"/>
              </a:spcAft>
            </a:pPr>
            <a:r>
              <a:rPr sz="1500" b="0">
                <a:solidFill>
                  <a:srgbClr val="1B3D2F"/>
                </a:solidFill>
                <a:latin typeface="Georgia"/>
              </a:rPr>
              <a:t>Invoice</a:t>
            </a:r>
          </a:p>
        </p:txBody>
      </p:sp>
      <p:sp>
        <p:nvSpPr>
          <p:cNvPr id="30" name="TextBox 29"/>
          <p:cNvSpPr txBox="1"/>
          <p:nvPr/>
        </p:nvSpPr>
        <p:spPr>
          <a:xfrm>
            <a:off x="9820656" y="4407408"/>
            <a:ext cx="1517904" cy="347472"/>
          </a:xfrm>
          <a:prstGeom prst="rect">
            <a:avLst/>
          </a:prstGeom>
          <a:noFill/>
        </p:spPr>
        <p:txBody>
          <a:bodyPr wrap="square" lIns="0" rIns="0" tIns="0" bIns="0" anchor="t">
            <a:spAutoFit/>
          </a:bodyPr>
          <a:lstStyle/>
          <a:p>
            <a:pPr algn="l">
              <a:spcBef>
                <a:spcPts val="0"/>
              </a:spcBef>
              <a:spcAft>
                <a:spcPts val="0"/>
              </a:spcAft>
            </a:pPr>
            <a:r>
              <a:rPr sz="910" b="0">
                <a:solidFill>
                  <a:srgbClr val="6B6560"/>
                </a:solidFill>
                <a:latin typeface="Arial"/>
              </a:rPr>
              <a:t>Prepare the client
invoice</a:t>
            </a:r>
          </a:p>
        </p:txBody>
      </p:sp>
      <p:sp>
        <p:nvSpPr>
          <p:cNvPr id="31" name="Rectangle 30"/>
          <p:cNvSpPr/>
          <p:nvPr/>
        </p:nvSpPr>
        <p:spPr>
          <a:xfrm>
            <a:off x="658368" y="4690872"/>
            <a:ext cx="10863072" cy="10972"/>
          </a:xfrm>
          <a:prstGeom prst="rect">
            <a:avLst/>
          </a:prstGeom>
          <a:solidFill>
            <a:srgbClr val="DED9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1B3D2F"/>
        </a:solidFill>
        <a:effectLst/>
      </p:bgPr>
    </p:bg>
    <p:spTree>
      <p:nvGrpSpPr>
        <p:cNvPr id="1" name=""/>
        <p:cNvGrpSpPr/>
        <p:nvPr/>
      </p:nvGrpSpPr>
      <p:grpSpPr/>
      <p:pic>
        <p:nvPicPr>
          <p:cNvPr id="2" name="Picture 1" descr="logo-light.png"/>
          <p:cNvPicPr>
            <a:picLocks noChangeAspect="1"/>
          </p:cNvPicPr>
          <p:nvPr/>
        </p:nvPicPr>
        <p:blipFill>
          <a:blip r:embed="rId2"/>
          <a:stretch>
            <a:fillRect/>
          </a:stretch>
        </p:blipFill>
        <p:spPr>
          <a:xfrm>
            <a:off x="658368" y="310896"/>
            <a:ext cx="1325880" cy="299017"/>
          </a:xfrm>
          <a:prstGeom prst="rect">
            <a:avLst/>
          </a:prstGeom>
        </p:spPr>
      </p:pic>
      <p:sp>
        <p:nvSpPr>
          <p:cNvPr id="3" name="Benefit line"/>
          <p:cNvSpPr txBox="1"/>
          <p:nvPr/>
        </p:nvSpPr>
        <p:spPr>
          <a:xfrm>
            <a:off x="658368" y="941832"/>
            <a:ext cx="5852160" cy="201168"/>
          </a:xfrm>
          <a:prstGeom prst="rect">
            <a:avLst/>
          </a:prstGeom>
          <a:noFill/>
        </p:spPr>
        <p:txBody>
          <a:bodyPr wrap="square" lIns="0" rIns="0" tIns="0" bIns="0" anchor="t">
            <a:spAutoFit/>
          </a:bodyPr>
          <a:lstStyle/>
          <a:p>
            <a:pPr algn="l">
              <a:spcBef>
                <a:spcPts val="0"/>
              </a:spcBef>
              <a:spcAft>
                <a:spcPts val="0"/>
              </a:spcAft>
            </a:pPr>
            <a:r>
              <a:rPr sz="900" b="1">
                <a:solidFill>
                  <a:srgbClr val="C67B5C"/>
                </a:solidFill>
                <a:latin typeface="Arial"/>
              </a:rPr>
              <a:t>SOURCE FASTER · STOP RETYPING</a:t>
            </a:r>
          </a:p>
        </p:txBody>
      </p:sp>
      <p:sp>
        <p:nvSpPr>
          <p:cNvPr id="4" name="Folio"/>
          <p:cNvSpPr txBox="1"/>
          <p:nvPr/>
        </p:nvSpPr>
        <p:spPr>
          <a:xfrm>
            <a:off x="10744200" y="6473952"/>
            <a:ext cx="786384" cy="164592"/>
          </a:xfrm>
          <a:prstGeom prst="rect">
            <a:avLst/>
          </a:prstGeom>
          <a:noFill/>
        </p:spPr>
        <p:txBody>
          <a:bodyPr wrap="square" lIns="0" rIns="0" tIns="0" bIns="0" anchor="t">
            <a:spAutoFit/>
          </a:bodyPr>
          <a:lstStyle/>
          <a:p>
            <a:pPr algn="r">
              <a:spcBef>
                <a:spcPts val="0"/>
              </a:spcBef>
              <a:spcAft>
                <a:spcPts val="0"/>
              </a:spcAft>
            </a:pPr>
            <a:r>
              <a:rPr sz="900" b="0">
                <a:solidFill>
                  <a:srgbClr val="B8C6BE"/>
                </a:solidFill>
                <a:latin typeface="Arial"/>
              </a:rPr>
              <a:t>03 / 08</a:t>
            </a:r>
          </a:p>
        </p:txBody>
      </p:sp>
      <p:sp>
        <p:nvSpPr>
          <p:cNvPr id="5" name="TITLE — From a supplier website to your board,&#10;budget, a"/>
          <p:cNvSpPr txBox="1"/>
          <p:nvPr>
            <p:ph type="title"/>
          </p:nvPr>
        </p:nvSpPr>
        <p:spPr>
          <a:xfrm>
            <a:off x="658368" y="1417320"/>
            <a:ext cx="5943600" cy="777240"/>
          </a:xfrm>
          <a:prstGeom prst="rect">
            <a:avLst/>
          </a:prstGeom>
          <a:noFill/>
        </p:spPr>
        <p:txBody>
          <a:bodyPr wrap="square" lIns="0" rIns="0" tIns="0" bIns="0" anchor="t">
            <a:spAutoFit/>
          </a:bodyPr>
          <a:lstStyle/>
          <a:p>
            <a:pPr algn="l">
              <a:spcBef>
                <a:spcPts val="0"/>
              </a:spcBef>
              <a:spcAft>
                <a:spcPts val="0"/>
              </a:spcAft>
            </a:pPr>
            <a:r>
              <a:rPr sz="2550" b="0">
                <a:solidFill>
                  <a:srgbClr val="FAF8F5"/>
                </a:solidFill>
                <a:latin typeface="Georgia"/>
              </a:rPr>
              <a:t>From a supplier website to your board,
budget, and documents.</a:t>
            </a:r>
          </a:p>
        </p:txBody>
      </p:sp>
      <p:sp>
        <p:nvSpPr>
          <p:cNvPr id="6" name="TextBox 5"/>
          <p:cNvSpPr txBox="1"/>
          <p:nvPr/>
        </p:nvSpPr>
        <p:spPr>
          <a:xfrm>
            <a:off x="658368" y="2761488"/>
            <a:ext cx="5394960" cy="749808"/>
          </a:xfrm>
          <a:prstGeom prst="rect">
            <a:avLst/>
          </a:prstGeom>
          <a:noFill/>
        </p:spPr>
        <p:txBody>
          <a:bodyPr wrap="square" lIns="0" rIns="0" tIns="0" bIns="0" anchor="t">
            <a:spAutoFit/>
          </a:bodyPr>
          <a:lstStyle/>
          <a:p>
            <a:pPr algn="l">
              <a:spcBef>
                <a:spcPts val="0"/>
              </a:spcBef>
              <a:spcAft>
                <a:spcPts val="0"/>
              </a:spcAft>
            </a:pPr>
            <a:r>
              <a:rPr sz="1200" b="0">
                <a:solidFill>
                  <a:srgbClr val="D8E1DB"/>
                </a:solidFill>
                <a:latin typeface="Arial"/>
              </a:rPr>
              <a:t>See a product on a supplier or other website? Use the AI Product Picker web browser extension to send it straight to your Net Atelier project board, with its image and available product details.</a:t>
            </a:r>
          </a:p>
        </p:txBody>
      </p:sp>
      <p:sp>
        <p:nvSpPr>
          <p:cNvPr id="7" name="TextBox 6"/>
          <p:cNvSpPr txBox="1"/>
          <p:nvPr/>
        </p:nvSpPr>
        <p:spPr>
          <a:xfrm>
            <a:off x="658368" y="3493008"/>
            <a:ext cx="5394960" cy="457200"/>
          </a:xfrm>
          <a:prstGeom prst="rect">
            <a:avLst/>
          </a:prstGeom>
          <a:noFill/>
        </p:spPr>
        <p:txBody>
          <a:bodyPr wrap="square" lIns="0" rIns="0" tIns="0" bIns="0" anchor="t">
            <a:spAutoFit/>
          </a:bodyPr>
          <a:lstStyle/>
          <a:p>
            <a:pPr algn="l">
              <a:spcBef>
                <a:spcPts val="0"/>
              </a:spcBef>
              <a:spcAft>
                <a:spcPts val="0"/>
              </a:spcAft>
            </a:pPr>
            <a:r>
              <a:rPr sz="1150" b="0">
                <a:solidFill>
                  <a:srgbClr val="E2A88F"/>
                </a:solidFill>
                <a:latin typeface="Georgia"/>
              </a:rPr>
              <a:t>That product populates the project budget. The same current details then feed the proposal, supplier order, and invoice drafts.</a:t>
            </a:r>
          </a:p>
        </p:txBody>
      </p:sp>
      <p:sp>
        <p:nvSpPr>
          <p:cNvPr id="8" name="Rectangle 7"/>
          <p:cNvSpPr/>
          <p:nvPr/>
        </p:nvSpPr>
        <p:spPr>
          <a:xfrm>
            <a:off x="7059168" y="1664208"/>
            <a:ext cx="3730752" cy="3337560"/>
          </a:xfrm>
          <a:prstGeom prst="rect">
            <a:avLst/>
          </a:prstGeom>
          <a:solidFill>
            <a:srgbClr val="FFFFFF"/>
          </a:solidFill>
          <a:ln w="9525">
            <a:solidFill>
              <a:srgbClr val="DED9D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296912" y="1901952"/>
            <a:ext cx="3200400" cy="164592"/>
          </a:xfrm>
          <a:prstGeom prst="rect">
            <a:avLst/>
          </a:prstGeom>
          <a:noFill/>
        </p:spPr>
        <p:txBody>
          <a:bodyPr wrap="square" lIns="0" rIns="0" tIns="0" bIns="0" anchor="t">
            <a:spAutoFit/>
          </a:bodyPr>
          <a:lstStyle/>
          <a:p>
            <a:pPr algn="l">
              <a:spcBef>
                <a:spcPts val="0"/>
              </a:spcBef>
              <a:spcAft>
                <a:spcPts val="0"/>
              </a:spcAft>
            </a:pPr>
            <a:r>
              <a:rPr sz="900" b="1">
                <a:solidFill>
                  <a:srgbClr val="C67B5C"/>
                </a:solidFill>
                <a:latin typeface="Arial"/>
              </a:rPr>
              <a:t>PRODUCT PICKER</a:t>
            </a:r>
          </a:p>
        </p:txBody>
      </p:sp>
      <p:pic>
        <p:nvPicPr>
          <p:cNvPr id="10" name="Illustrative Product Picker browser" descr="Illustrative Product Picker browser; illustrative image, not a live product screen."/>
          <p:cNvPicPr>
            <a:picLocks noChangeAspect="1"/>
          </p:cNvPicPr>
          <p:nvPr/>
        </p:nvPicPr>
        <p:blipFill>
          <a:blip r:embed="rId3"/>
          <a:stretch>
            <a:fillRect/>
          </a:stretch>
        </p:blipFill>
        <p:spPr>
          <a:xfrm>
            <a:off x="7316055" y="2231136"/>
            <a:ext cx="3216977" cy="1810512"/>
          </a:xfrm>
          <a:prstGeom prst="rect">
            <a:avLst/>
          </a:prstGeom>
        </p:spPr>
      </p:pic>
      <p:sp>
        <p:nvSpPr>
          <p:cNvPr id="11" name="TextBox 10"/>
          <p:cNvSpPr txBox="1"/>
          <p:nvPr/>
        </p:nvSpPr>
        <p:spPr>
          <a:xfrm>
            <a:off x="7296912" y="4352544"/>
            <a:ext cx="3182112" cy="347472"/>
          </a:xfrm>
          <a:prstGeom prst="rect">
            <a:avLst/>
          </a:prstGeom>
          <a:noFill/>
        </p:spPr>
        <p:txBody>
          <a:bodyPr wrap="square" lIns="0" rIns="0" tIns="0" bIns="0" anchor="t">
            <a:spAutoFit/>
          </a:bodyPr>
          <a:lstStyle/>
          <a:p>
            <a:pPr algn="ctr">
              <a:spcBef>
                <a:spcPts val="0"/>
              </a:spcBef>
              <a:spcAft>
                <a:spcPts val="0"/>
              </a:spcAft>
            </a:pPr>
            <a:r>
              <a:rPr sz="1060" b="0">
                <a:solidFill>
                  <a:srgbClr val="1B3D2F"/>
                </a:solidFill>
                <a:latin typeface="Georgia"/>
              </a:rPr>
              <a:t>Available product details are added to the project record.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AF8F5"/>
        </a:solidFill>
        <a:effectLst/>
      </p:bgPr>
    </p:bg>
    <p:spTree>
      <p:nvGrpSpPr>
        <p:cNvPr id="1" name=""/>
        <p:cNvGrpSpPr/>
        <p:nvPr/>
      </p:nvGrpSpPr>
      <p:grpSpPr/>
      <p:pic>
        <p:nvPicPr>
          <p:cNvPr id="2" name="Picture 1" descr="logo-live.png"/>
          <p:cNvPicPr>
            <a:picLocks noChangeAspect="1"/>
          </p:cNvPicPr>
          <p:nvPr/>
        </p:nvPicPr>
        <p:blipFill>
          <a:blip r:embed="rId2"/>
          <a:stretch>
            <a:fillRect/>
          </a:stretch>
        </p:blipFill>
        <p:spPr>
          <a:xfrm>
            <a:off x="658368" y="310896"/>
            <a:ext cx="1325880" cy="299017"/>
          </a:xfrm>
          <a:prstGeom prst="rect">
            <a:avLst/>
          </a:prstGeom>
        </p:spPr>
      </p:pic>
      <p:sp>
        <p:nvSpPr>
          <p:cNvPr id="3" name="Benefit line"/>
          <p:cNvSpPr txBox="1"/>
          <p:nvPr/>
        </p:nvSpPr>
        <p:spPr>
          <a:xfrm>
            <a:off x="658368" y="941832"/>
            <a:ext cx="5852160" cy="201168"/>
          </a:xfrm>
          <a:prstGeom prst="rect">
            <a:avLst/>
          </a:prstGeom>
          <a:noFill/>
        </p:spPr>
        <p:txBody>
          <a:bodyPr wrap="square" lIns="0" rIns="0" tIns="0" bIns="0" anchor="t">
            <a:spAutoFit/>
          </a:bodyPr>
          <a:lstStyle/>
          <a:p>
            <a:pPr algn="l">
              <a:spcBef>
                <a:spcPts val="0"/>
              </a:spcBef>
              <a:spcAft>
                <a:spcPts val="0"/>
              </a:spcAft>
            </a:pPr>
            <a:r>
              <a:rPr sz="900" b="1">
                <a:solidFill>
                  <a:srgbClr val="C67B5C"/>
                </a:solidFill>
                <a:latin typeface="Arial"/>
              </a:rPr>
              <a:t>PRESENT CLEARLY · BUDGET ACCURATELY</a:t>
            </a:r>
          </a:p>
        </p:txBody>
      </p:sp>
      <p:sp>
        <p:nvSpPr>
          <p:cNvPr id="4" name="Folio"/>
          <p:cNvSpPr txBox="1"/>
          <p:nvPr/>
        </p:nvSpPr>
        <p:spPr>
          <a:xfrm>
            <a:off x="10744200" y="6473952"/>
            <a:ext cx="786384" cy="164592"/>
          </a:xfrm>
          <a:prstGeom prst="rect">
            <a:avLst/>
          </a:prstGeom>
          <a:noFill/>
        </p:spPr>
        <p:txBody>
          <a:bodyPr wrap="square" lIns="0" rIns="0" tIns="0" bIns="0" anchor="t">
            <a:spAutoFit/>
          </a:bodyPr>
          <a:lstStyle/>
          <a:p>
            <a:pPr algn="r">
              <a:spcBef>
                <a:spcPts val="0"/>
              </a:spcBef>
              <a:spcAft>
                <a:spcPts val="0"/>
              </a:spcAft>
            </a:pPr>
            <a:r>
              <a:rPr sz="900" b="0">
                <a:solidFill>
                  <a:srgbClr val="9A9590"/>
                </a:solidFill>
                <a:latin typeface="Arial"/>
              </a:rPr>
              <a:t>04 / 08</a:t>
            </a:r>
          </a:p>
        </p:txBody>
      </p:sp>
      <p:sp>
        <p:nvSpPr>
          <p:cNvPr id="5" name="TITLE — Make the client board part of the&#10;working projec"/>
          <p:cNvSpPr txBox="1"/>
          <p:nvPr>
            <p:ph type="title"/>
          </p:nvPr>
        </p:nvSpPr>
        <p:spPr>
          <a:xfrm>
            <a:off x="658368" y="1417320"/>
            <a:ext cx="6355080" cy="777240"/>
          </a:xfrm>
          <a:prstGeom prst="rect">
            <a:avLst/>
          </a:prstGeom>
          <a:noFill/>
        </p:spPr>
        <p:txBody>
          <a:bodyPr wrap="square" lIns="0" rIns="0" tIns="0" bIns="0" anchor="t">
            <a:spAutoFit/>
          </a:bodyPr>
          <a:lstStyle/>
          <a:p>
            <a:pPr algn="l">
              <a:spcBef>
                <a:spcPts val="0"/>
              </a:spcBef>
              <a:spcAft>
                <a:spcPts val="0"/>
              </a:spcAft>
            </a:pPr>
            <a:r>
              <a:rPr sz="2700" b="0">
                <a:solidFill>
                  <a:srgbClr val="1B3D2F"/>
                </a:solidFill>
                <a:latin typeface="Georgia"/>
              </a:rPr>
              <a:t>Make the client board part of the
working project.</a:t>
            </a:r>
          </a:p>
        </p:txBody>
      </p:sp>
      <p:sp>
        <p:nvSpPr>
          <p:cNvPr id="6" name="TextBox 5"/>
          <p:cNvSpPr txBox="1"/>
          <p:nvPr/>
        </p:nvSpPr>
        <p:spPr>
          <a:xfrm>
            <a:off x="658368" y="2596896"/>
            <a:ext cx="5394960" cy="841248"/>
          </a:xfrm>
          <a:prstGeom prst="rect">
            <a:avLst/>
          </a:prstGeom>
          <a:noFill/>
        </p:spPr>
        <p:txBody>
          <a:bodyPr wrap="square" lIns="0" rIns="0" tIns="0" bIns="0" anchor="t">
            <a:spAutoFit/>
          </a:bodyPr>
          <a:lstStyle/>
          <a:p>
            <a:pPr algn="l">
              <a:spcBef>
                <a:spcPts val="0"/>
              </a:spcBef>
              <a:spcAft>
                <a:spcPts val="0"/>
              </a:spcAft>
            </a:pPr>
            <a:r>
              <a:rPr sz="1130" b="0">
                <a:solidFill>
                  <a:srgbClr val="6B6560"/>
                </a:solidFill>
                <a:latin typeface="Arial"/>
              </a:rPr>
              <a:t>Put saved products on the client board. Each product keeps its image, category, full specification, supplier or manufacturer details, cost, markup, margin, and other project information. The board is not just a set of images: it is part of the working project.</a:t>
            </a:r>
          </a:p>
        </p:txBody>
      </p:sp>
      <p:sp>
        <p:nvSpPr>
          <p:cNvPr id="7" name="TextBox 6"/>
          <p:cNvSpPr txBox="1"/>
          <p:nvPr/>
        </p:nvSpPr>
        <p:spPr>
          <a:xfrm>
            <a:off x="658368" y="3749039"/>
            <a:ext cx="5349240" cy="594360"/>
          </a:xfrm>
          <a:prstGeom prst="rect">
            <a:avLst/>
          </a:prstGeom>
          <a:noFill/>
        </p:spPr>
        <p:txBody>
          <a:bodyPr wrap="square" lIns="0" rIns="0" tIns="0" bIns="0" anchor="t">
            <a:spAutoFit/>
          </a:bodyPr>
          <a:lstStyle/>
          <a:p>
            <a:pPr algn="l">
              <a:spcBef>
                <a:spcPts val="0"/>
              </a:spcBef>
              <a:spcAft>
                <a:spcPts val="0"/>
              </a:spcAft>
            </a:pPr>
            <a:r>
              <a:rPr sz="1110" b="0">
                <a:solidFill>
                  <a:srgbClr val="1B3D2F"/>
                </a:solidFill>
                <a:latin typeface="Arial"/>
              </a:rPr>
              <a:t>Already have a board in PowerPoint or Canva? Bring it in, then connect the products you want to manage in the project.</a:t>
            </a:r>
          </a:p>
        </p:txBody>
      </p:sp>
      <p:sp>
        <p:nvSpPr>
          <p:cNvPr id="8" name="Rectangle 7"/>
          <p:cNvSpPr/>
          <p:nvPr/>
        </p:nvSpPr>
        <p:spPr>
          <a:xfrm>
            <a:off x="7059168" y="1847088"/>
            <a:ext cx="3730752" cy="2542032"/>
          </a:xfrm>
          <a:prstGeom prst="rect">
            <a:avLst/>
          </a:prstGeom>
          <a:solidFill>
            <a:srgbClr val="FFFFFF"/>
          </a:solidFill>
          <a:ln w="9525">
            <a:solidFill>
              <a:srgbClr val="DED9D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296912" y="2084831"/>
            <a:ext cx="3108960" cy="164592"/>
          </a:xfrm>
          <a:prstGeom prst="rect">
            <a:avLst/>
          </a:prstGeom>
          <a:noFill/>
        </p:spPr>
        <p:txBody>
          <a:bodyPr wrap="square" lIns="0" rIns="0" tIns="0" bIns="0" anchor="t">
            <a:spAutoFit/>
          </a:bodyPr>
          <a:lstStyle/>
          <a:p>
            <a:pPr algn="l">
              <a:spcBef>
                <a:spcPts val="0"/>
              </a:spcBef>
              <a:spcAft>
                <a:spcPts val="0"/>
              </a:spcAft>
            </a:pPr>
            <a:r>
              <a:rPr sz="900" b="1">
                <a:solidFill>
                  <a:srgbClr val="C67B5C"/>
                </a:solidFill>
                <a:latin typeface="Arial"/>
              </a:rPr>
              <a:t>DESIGN SELECTIONS</a:t>
            </a:r>
          </a:p>
        </p:txBody>
      </p:sp>
      <p:pic>
        <p:nvPicPr>
          <p:cNvPr id="10" name="Illustrative design selections" descr="Illustrative design selections; illustrative image, not a live product screen."/>
          <p:cNvPicPr>
            <a:picLocks noChangeAspect="1"/>
          </p:cNvPicPr>
          <p:nvPr/>
        </p:nvPicPr>
        <p:blipFill>
          <a:blip r:embed="rId3"/>
          <a:stretch>
            <a:fillRect/>
          </a:stretch>
        </p:blipFill>
        <p:spPr>
          <a:xfrm>
            <a:off x="7673497" y="2395728"/>
            <a:ext cx="2502093" cy="1408176"/>
          </a:xfrm>
          <a:prstGeom prst="rect">
            <a:avLst/>
          </a:prstGeom>
        </p:spPr>
      </p:pic>
      <p:sp>
        <p:nvSpPr>
          <p:cNvPr id="11" name="TextBox 10"/>
          <p:cNvSpPr txBox="1"/>
          <p:nvPr/>
        </p:nvSpPr>
        <p:spPr>
          <a:xfrm>
            <a:off x="7059168" y="4645152"/>
            <a:ext cx="3730752" cy="475488"/>
          </a:xfrm>
          <a:prstGeom prst="rect">
            <a:avLst/>
          </a:prstGeom>
          <a:noFill/>
        </p:spPr>
        <p:txBody>
          <a:bodyPr wrap="square" lIns="0" rIns="0" tIns="0" bIns="0" anchor="t">
            <a:spAutoFit/>
          </a:bodyPr>
          <a:lstStyle/>
          <a:p>
            <a:pPr algn="ctr">
              <a:spcBef>
                <a:spcPts val="0"/>
              </a:spcBef>
              <a:spcAft>
                <a:spcPts val="0"/>
              </a:spcAft>
            </a:pPr>
            <a:r>
              <a:rPr sz="1050" b="0">
                <a:solidFill>
                  <a:srgbClr val="6B6560"/>
                </a:solidFill>
                <a:latin typeface="Georgia"/>
              </a:rPr>
              <a:t>Present choices clearly. Keep product specifications, commercial details, and budget connections with every board item.</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AF8F5"/>
        </a:solidFill>
        <a:effectLst/>
      </p:bgPr>
    </p:bg>
    <p:spTree>
      <p:nvGrpSpPr>
        <p:cNvPr id="1" name=""/>
        <p:cNvGrpSpPr/>
        <p:nvPr/>
      </p:nvGrpSpPr>
      <p:grpSpPr/>
      <p:pic>
        <p:nvPicPr>
          <p:cNvPr id="2" name="Picture 1" descr="logo-live.png"/>
          <p:cNvPicPr>
            <a:picLocks noChangeAspect="1"/>
          </p:cNvPicPr>
          <p:nvPr/>
        </p:nvPicPr>
        <p:blipFill>
          <a:blip r:embed="rId2"/>
          <a:stretch>
            <a:fillRect/>
          </a:stretch>
        </p:blipFill>
        <p:spPr>
          <a:xfrm>
            <a:off x="658368" y="310896"/>
            <a:ext cx="1325880" cy="299017"/>
          </a:xfrm>
          <a:prstGeom prst="rect">
            <a:avLst/>
          </a:prstGeom>
        </p:spPr>
      </p:pic>
      <p:sp>
        <p:nvSpPr>
          <p:cNvPr id="3" name="Benefit line"/>
          <p:cNvSpPr txBox="1"/>
          <p:nvPr/>
        </p:nvSpPr>
        <p:spPr>
          <a:xfrm>
            <a:off x="658368" y="941832"/>
            <a:ext cx="5852160" cy="201168"/>
          </a:xfrm>
          <a:prstGeom prst="rect">
            <a:avLst/>
          </a:prstGeom>
          <a:noFill/>
        </p:spPr>
        <p:txBody>
          <a:bodyPr wrap="square" lIns="0" rIns="0" tIns="0" bIns="0" anchor="t">
            <a:spAutoFit/>
          </a:bodyPr>
          <a:lstStyle/>
          <a:p>
            <a:pPr algn="l">
              <a:spcBef>
                <a:spcPts val="0"/>
              </a:spcBef>
              <a:spcAft>
                <a:spcPts val="0"/>
              </a:spcAft>
            </a:pPr>
            <a:r>
              <a:rPr sz="900" b="1">
                <a:solidFill>
                  <a:srgbClr val="C67B5C"/>
                </a:solidFill>
                <a:latin typeface="Arial"/>
              </a:rPr>
              <a:t>CLEAR CLIENT CHOICES · LESS EMAIL BACK-AND-FORTH</a:t>
            </a:r>
          </a:p>
        </p:txBody>
      </p:sp>
      <p:sp>
        <p:nvSpPr>
          <p:cNvPr id="4" name="Folio"/>
          <p:cNvSpPr txBox="1"/>
          <p:nvPr/>
        </p:nvSpPr>
        <p:spPr>
          <a:xfrm>
            <a:off x="10744200" y="6473952"/>
            <a:ext cx="786384" cy="164592"/>
          </a:xfrm>
          <a:prstGeom prst="rect">
            <a:avLst/>
          </a:prstGeom>
          <a:noFill/>
        </p:spPr>
        <p:txBody>
          <a:bodyPr wrap="square" lIns="0" rIns="0" tIns="0" bIns="0" anchor="t">
            <a:spAutoFit/>
          </a:bodyPr>
          <a:lstStyle/>
          <a:p>
            <a:pPr algn="r">
              <a:spcBef>
                <a:spcPts val="0"/>
              </a:spcBef>
              <a:spcAft>
                <a:spcPts val="0"/>
              </a:spcAft>
            </a:pPr>
            <a:r>
              <a:rPr sz="900" b="0">
                <a:solidFill>
                  <a:srgbClr val="9A9590"/>
                </a:solidFill>
                <a:latin typeface="Arial"/>
              </a:rPr>
              <a:t>05 / 08</a:t>
            </a:r>
          </a:p>
        </p:txBody>
      </p:sp>
      <p:sp>
        <p:nvSpPr>
          <p:cNvPr id="5" name="TITLE — Send a proposal the client can&#10;review and respon"/>
          <p:cNvSpPr txBox="1"/>
          <p:nvPr>
            <p:ph type="title"/>
          </p:nvPr>
        </p:nvSpPr>
        <p:spPr>
          <a:xfrm>
            <a:off x="658368" y="1417320"/>
            <a:ext cx="5760720" cy="777240"/>
          </a:xfrm>
          <a:prstGeom prst="rect">
            <a:avLst/>
          </a:prstGeom>
          <a:noFill/>
        </p:spPr>
        <p:txBody>
          <a:bodyPr wrap="square" lIns="0" rIns="0" tIns="0" bIns="0" anchor="t">
            <a:spAutoFit/>
          </a:bodyPr>
          <a:lstStyle/>
          <a:p>
            <a:pPr algn="l">
              <a:spcBef>
                <a:spcPts val="0"/>
              </a:spcBef>
              <a:spcAft>
                <a:spcPts val="0"/>
              </a:spcAft>
            </a:pPr>
            <a:r>
              <a:rPr sz="2700" b="0">
                <a:solidFill>
                  <a:srgbClr val="1B3D2F"/>
                </a:solidFill>
                <a:latin typeface="Georgia"/>
              </a:rPr>
              <a:t>Send a proposal the client can
review and respond to.</a:t>
            </a:r>
          </a:p>
        </p:txBody>
      </p:sp>
      <p:sp>
        <p:nvSpPr>
          <p:cNvPr id="6" name="TextBox 5"/>
          <p:cNvSpPr txBox="1"/>
          <p:nvPr/>
        </p:nvSpPr>
        <p:spPr>
          <a:xfrm>
            <a:off x="658368" y="2514600"/>
            <a:ext cx="5349240" cy="749808"/>
          </a:xfrm>
          <a:prstGeom prst="rect">
            <a:avLst/>
          </a:prstGeom>
          <a:noFill/>
        </p:spPr>
        <p:txBody>
          <a:bodyPr wrap="square" lIns="0" rIns="0" tIns="0" bIns="0" anchor="t">
            <a:spAutoFit/>
          </a:bodyPr>
          <a:lstStyle/>
          <a:p>
            <a:pPr algn="l">
              <a:spcBef>
                <a:spcPts val="0"/>
              </a:spcBef>
              <a:spcAft>
                <a:spcPts val="0"/>
              </a:spcAft>
            </a:pPr>
            <a:r>
              <a:rPr sz="1210" b="0">
                <a:solidFill>
                  <a:srgbClr val="6B6560"/>
                </a:solidFill>
                <a:latin typeface="Arial"/>
              </a:rPr>
              <a:t>Create the proposal from the products and planned costs already in the project. The client sees the selected products and prices together, rather than across separate emails and lists.</a:t>
            </a:r>
          </a:p>
        </p:txBody>
      </p:sp>
      <p:sp>
        <p:nvSpPr>
          <p:cNvPr id="7" name="TextBox 6"/>
          <p:cNvSpPr txBox="1"/>
          <p:nvPr/>
        </p:nvSpPr>
        <p:spPr>
          <a:xfrm>
            <a:off x="658368" y="3675887"/>
            <a:ext cx="5257800" cy="438912"/>
          </a:xfrm>
          <a:prstGeom prst="rect">
            <a:avLst/>
          </a:prstGeom>
          <a:noFill/>
        </p:spPr>
        <p:txBody>
          <a:bodyPr wrap="square" lIns="0" rIns="0" tIns="0" bIns="0" anchor="t">
            <a:spAutoFit/>
          </a:bodyPr>
          <a:lstStyle/>
          <a:p>
            <a:pPr algn="l">
              <a:spcBef>
                <a:spcPts val="0"/>
              </a:spcBef>
              <a:spcAft>
                <a:spcPts val="0"/>
              </a:spcAft>
            </a:pPr>
            <a:r>
              <a:rPr sz="1140" b="0">
                <a:solidFill>
                  <a:srgbClr val="1B3D2F"/>
                </a:solidFill>
                <a:latin typeface="Georgia"/>
              </a:rPr>
              <a:t>If the client asks to change a product, update it once, then review the revised draft before you send it.</a:t>
            </a:r>
          </a:p>
        </p:txBody>
      </p:sp>
      <p:sp>
        <p:nvSpPr>
          <p:cNvPr id="8" name="Rectangle 7"/>
          <p:cNvSpPr/>
          <p:nvPr/>
        </p:nvSpPr>
        <p:spPr>
          <a:xfrm>
            <a:off x="7059168" y="1755648"/>
            <a:ext cx="3730752" cy="2999232"/>
          </a:xfrm>
          <a:prstGeom prst="rect">
            <a:avLst/>
          </a:prstGeom>
          <a:solidFill>
            <a:srgbClr val="FFFFFF"/>
          </a:solidFill>
          <a:ln w="9525">
            <a:solidFill>
              <a:srgbClr val="DED9D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296912" y="1993392"/>
            <a:ext cx="3154680" cy="164592"/>
          </a:xfrm>
          <a:prstGeom prst="rect">
            <a:avLst/>
          </a:prstGeom>
          <a:noFill/>
        </p:spPr>
        <p:txBody>
          <a:bodyPr wrap="square" lIns="0" rIns="0" tIns="0" bIns="0" anchor="t">
            <a:spAutoFit/>
          </a:bodyPr>
          <a:lstStyle/>
          <a:p>
            <a:pPr algn="l">
              <a:spcBef>
                <a:spcPts val="0"/>
              </a:spcBef>
              <a:spcAft>
                <a:spcPts val="0"/>
              </a:spcAft>
            </a:pPr>
            <a:r>
              <a:rPr sz="900" b="1">
                <a:solidFill>
                  <a:srgbClr val="C67B5C"/>
                </a:solidFill>
                <a:latin typeface="Arial"/>
              </a:rPr>
              <a:t>PROPOSAL</a:t>
            </a:r>
          </a:p>
        </p:txBody>
      </p:sp>
      <p:pic>
        <p:nvPicPr>
          <p:cNvPr id="10" name="Illustrative proposal document" descr="Illustrative proposal document; illustrative image, not a live product screen."/>
          <p:cNvPicPr>
            <a:picLocks noChangeAspect="1"/>
          </p:cNvPicPr>
          <p:nvPr/>
        </p:nvPicPr>
        <p:blipFill>
          <a:blip r:embed="rId3"/>
          <a:stretch>
            <a:fillRect/>
          </a:stretch>
        </p:blipFill>
        <p:spPr>
          <a:xfrm>
            <a:off x="8148856" y="2286000"/>
            <a:ext cx="1551375" cy="1938528"/>
          </a:xfrm>
          <a:prstGeom prst="rect">
            <a:avLst/>
          </a:prstGeom>
        </p:spPr>
      </p:pic>
      <p:sp>
        <p:nvSpPr>
          <p:cNvPr id="11" name="TextBox 10"/>
          <p:cNvSpPr txBox="1"/>
          <p:nvPr/>
        </p:nvSpPr>
        <p:spPr>
          <a:xfrm>
            <a:off x="7278624" y="4389120"/>
            <a:ext cx="3273552" cy="347472"/>
          </a:xfrm>
          <a:prstGeom prst="rect">
            <a:avLst/>
          </a:prstGeom>
          <a:noFill/>
        </p:spPr>
        <p:txBody>
          <a:bodyPr wrap="square" lIns="0" rIns="0" tIns="0" bIns="0" anchor="t">
            <a:spAutoFit/>
          </a:bodyPr>
          <a:lstStyle/>
          <a:p>
            <a:pPr algn="ctr">
              <a:spcBef>
                <a:spcPts val="0"/>
              </a:spcBef>
              <a:spcAft>
                <a:spcPts val="0"/>
              </a:spcAft>
            </a:pPr>
            <a:r>
              <a:rPr sz="1030" b="0">
                <a:solidFill>
                  <a:srgbClr val="1B3D2F"/>
                </a:solidFill>
                <a:latin typeface="Georgia"/>
              </a:rPr>
              <a:t>Selected products and planned prices are reviewed in the project before the draft is sent.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1B3D2F"/>
        </a:solidFill>
        <a:effectLst/>
      </p:bgPr>
    </p:bg>
    <p:spTree>
      <p:nvGrpSpPr>
        <p:cNvPr id="1" name=""/>
        <p:cNvGrpSpPr/>
        <p:nvPr/>
      </p:nvGrpSpPr>
      <p:grpSpPr/>
      <p:pic>
        <p:nvPicPr>
          <p:cNvPr id="2" name="Picture 1" descr="logo-light.png"/>
          <p:cNvPicPr>
            <a:picLocks noChangeAspect="1"/>
          </p:cNvPicPr>
          <p:nvPr/>
        </p:nvPicPr>
        <p:blipFill>
          <a:blip r:embed="rId2"/>
          <a:stretch>
            <a:fillRect/>
          </a:stretch>
        </p:blipFill>
        <p:spPr>
          <a:xfrm>
            <a:off x="658368" y="310896"/>
            <a:ext cx="1325880" cy="299017"/>
          </a:xfrm>
          <a:prstGeom prst="rect">
            <a:avLst/>
          </a:prstGeom>
        </p:spPr>
      </p:pic>
      <p:sp>
        <p:nvSpPr>
          <p:cNvPr id="3" name="Benefit line"/>
          <p:cNvSpPr txBox="1"/>
          <p:nvPr/>
        </p:nvSpPr>
        <p:spPr>
          <a:xfrm>
            <a:off x="658368" y="941832"/>
            <a:ext cx="5852160" cy="201168"/>
          </a:xfrm>
          <a:prstGeom prst="rect">
            <a:avLst/>
          </a:prstGeom>
          <a:noFill/>
        </p:spPr>
        <p:txBody>
          <a:bodyPr wrap="square" lIns="0" rIns="0" tIns="0" bIns="0" anchor="t">
            <a:spAutoFit/>
          </a:bodyPr>
          <a:lstStyle/>
          <a:p>
            <a:pPr algn="l">
              <a:spcBef>
                <a:spcPts val="0"/>
              </a:spcBef>
              <a:spcAft>
                <a:spcPts val="0"/>
              </a:spcAft>
            </a:pPr>
            <a:r>
              <a:rPr sz="900" b="1">
                <a:solidFill>
                  <a:srgbClr val="C67B5C"/>
                </a:solidFill>
                <a:latin typeface="Arial"/>
              </a:rPr>
              <a:t>ONE CHANGE · FEWER COSTLY ERRORS</a:t>
            </a:r>
          </a:p>
        </p:txBody>
      </p:sp>
      <p:sp>
        <p:nvSpPr>
          <p:cNvPr id="4" name="Folio"/>
          <p:cNvSpPr txBox="1"/>
          <p:nvPr/>
        </p:nvSpPr>
        <p:spPr>
          <a:xfrm>
            <a:off x="10744200" y="6473952"/>
            <a:ext cx="786384" cy="164592"/>
          </a:xfrm>
          <a:prstGeom prst="rect">
            <a:avLst/>
          </a:prstGeom>
          <a:noFill/>
        </p:spPr>
        <p:txBody>
          <a:bodyPr wrap="square" lIns="0" rIns="0" tIns="0" bIns="0" anchor="t">
            <a:spAutoFit/>
          </a:bodyPr>
          <a:lstStyle/>
          <a:p>
            <a:pPr algn="r">
              <a:spcBef>
                <a:spcPts val="0"/>
              </a:spcBef>
              <a:spcAft>
                <a:spcPts val="0"/>
              </a:spcAft>
            </a:pPr>
            <a:r>
              <a:rPr sz="900" b="0">
                <a:solidFill>
                  <a:srgbClr val="B8C6BE"/>
                </a:solidFill>
                <a:latin typeface="Arial"/>
              </a:rPr>
              <a:t>06 / 08</a:t>
            </a:r>
          </a:p>
        </p:txBody>
      </p:sp>
      <p:sp>
        <p:nvSpPr>
          <p:cNvPr id="5" name="TITLE — Make one change—not four&#10;separate corrections."/>
          <p:cNvSpPr txBox="1"/>
          <p:nvPr>
            <p:ph type="title"/>
          </p:nvPr>
        </p:nvSpPr>
        <p:spPr>
          <a:xfrm>
            <a:off x="658368" y="1417320"/>
            <a:ext cx="7406640" cy="777240"/>
          </a:xfrm>
          <a:prstGeom prst="rect">
            <a:avLst/>
          </a:prstGeom>
          <a:noFill/>
        </p:spPr>
        <p:txBody>
          <a:bodyPr wrap="square" lIns="0" rIns="0" tIns="0" bIns="0" anchor="t">
            <a:spAutoFit/>
          </a:bodyPr>
          <a:lstStyle/>
          <a:p>
            <a:pPr algn="l">
              <a:spcBef>
                <a:spcPts val="0"/>
              </a:spcBef>
              <a:spcAft>
                <a:spcPts val="0"/>
              </a:spcAft>
            </a:pPr>
            <a:r>
              <a:rPr sz="2600" b="0">
                <a:solidFill>
                  <a:srgbClr val="FAF8F5"/>
                </a:solidFill>
                <a:latin typeface="Georgia"/>
              </a:rPr>
              <a:t>Make one change—not four
separate corrections.</a:t>
            </a:r>
          </a:p>
        </p:txBody>
      </p:sp>
      <p:sp>
        <p:nvSpPr>
          <p:cNvPr id="6" name="TextBox 5"/>
          <p:cNvSpPr txBox="1"/>
          <p:nvPr/>
        </p:nvSpPr>
        <p:spPr>
          <a:xfrm>
            <a:off x="658368" y="2487168"/>
            <a:ext cx="7543800" cy="566928"/>
          </a:xfrm>
          <a:prstGeom prst="rect">
            <a:avLst/>
          </a:prstGeom>
          <a:noFill/>
        </p:spPr>
        <p:txBody>
          <a:bodyPr wrap="square" lIns="0" rIns="0" tIns="0" bIns="0" anchor="t">
            <a:spAutoFit/>
          </a:bodyPr>
          <a:lstStyle/>
          <a:p>
            <a:pPr algn="l">
              <a:spcBef>
                <a:spcPts val="0"/>
              </a:spcBef>
              <a:spcAft>
                <a:spcPts val="0"/>
              </a:spcAft>
            </a:pPr>
            <a:r>
              <a:rPr sz="1200" b="0">
                <a:solidFill>
                  <a:srgbClr val="D8E1DB"/>
                </a:solidFill>
                <a:latin typeface="Arial"/>
              </a:rPr>
              <a:t>When a client changes a specification, update it once in Net Atelier. The budget and linked draft proposal, supplier order, and invoice use the revised details.</a:t>
            </a:r>
          </a:p>
        </p:txBody>
      </p:sp>
      <p:sp>
        <p:nvSpPr>
          <p:cNvPr id="7" name="Rectangle 6"/>
          <p:cNvSpPr/>
          <p:nvPr/>
        </p:nvSpPr>
        <p:spPr>
          <a:xfrm>
            <a:off x="658368" y="3429000"/>
            <a:ext cx="2505456" cy="1033271"/>
          </a:xfrm>
          <a:prstGeom prst="rect">
            <a:avLst/>
          </a:prstGeom>
          <a:solidFill>
            <a:srgbClr val="1B3D2F"/>
          </a:solidFill>
          <a:ln w="9525">
            <a:solidFill>
              <a:srgbClr val="59706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Diamond 7"/>
          <p:cNvSpPr/>
          <p:nvPr/>
        </p:nvSpPr>
        <p:spPr>
          <a:xfrm>
            <a:off x="822959" y="3648456"/>
            <a:ext cx="109728" cy="109728"/>
          </a:xfrm>
          <a:prstGeom prst="diamond">
            <a:avLst/>
          </a:prstGeom>
          <a:solidFill>
            <a:srgbClr val="C67B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42415" y="3584448"/>
            <a:ext cx="1993392" cy="237744"/>
          </a:xfrm>
          <a:prstGeom prst="rect">
            <a:avLst/>
          </a:prstGeom>
          <a:noFill/>
        </p:spPr>
        <p:txBody>
          <a:bodyPr wrap="square" lIns="0" rIns="0" tIns="0" bIns="0" anchor="t">
            <a:spAutoFit/>
          </a:bodyPr>
          <a:lstStyle/>
          <a:p>
            <a:pPr algn="l">
              <a:spcBef>
                <a:spcPts val="0"/>
              </a:spcBef>
              <a:spcAft>
                <a:spcPts val="0"/>
              </a:spcAft>
            </a:pPr>
            <a:r>
              <a:rPr sz="1400" b="0">
                <a:solidFill>
                  <a:srgbClr val="FAF8F5"/>
                </a:solidFill>
                <a:latin typeface="Georgia"/>
              </a:rPr>
              <a:t>Proposal</a:t>
            </a:r>
          </a:p>
        </p:txBody>
      </p:sp>
      <p:sp>
        <p:nvSpPr>
          <p:cNvPr id="10" name="TextBox 9"/>
          <p:cNvSpPr txBox="1"/>
          <p:nvPr/>
        </p:nvSpPr>
        <p:spPr>
          <a:xfrm>
            <a:off x="1042415" y="3867912"/>
            <a:ext cx="1993392" cy="365760"/>
          </a:xfrm>
          <a:prstGeom prst="rect">
            <a:avLst/>
          </a:prstGeom>
          <a:noFill/>
        </p:spPr>
        <p:txBody>
          <a:bodyPr wrap="square" lIns="0" rIns="0" tIns="0" bIns="0" anchor="t">
            <a:spAutoFit/>
          </a:bodyPr>
          <a:lstStyle/>
          <a:p>
            <a:pPr algn="l">
              <a:spcBef>
                <a:spcPts val="0"/>
              </a:spcBef>
              <a:spcAft>
                <a:spcPts val="0"/>
              </a:spcAft>
            </a:pPr>
            <a:r>
              <a:rPr sz="1050" b="0">
                <a:solidFill>
                  <a:srgbClr val="D8E1DB"/>
                </a:solidFill>
                <a:latin typeface="Arial"/>
              </a:rPr>
              <a:t>Products, prices, and choices for the client</a:t>
            </a:r>
          </a:p>
        </p:txBody>
      </p:sp>
      <p:sp>
        <p:nvSpPr>
          <p:cNvPr id="11" name="Rectangle 10"/>
          <p:cNvSpPr/>
          <p:nvPr/>
        </p:nvSpPr>
        <p:spPr>
          <a:xfrm>
            <a:off x="3419856" y="3429000"/>
            <a:ext cx="2505456" cy="1033271"/>
          </a:xfrm>
          <a:prstGeom prst="rect">
            <a:avLst/>
          </a:prstGeom>
          <a:solidFill>
            <a:srgbClr val="1B3D2F"/>
          </a:solidFill>
          <a:ln w="9525">
            <a:solidFill>
              <a:srgbClr val="59706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Diamond 11"/>
          <p:cNvSpPr/>
          <p:nvPr/>
        </p:nvSpPr>
        <p:spPr>
          <a:xfrm>
            <a:off x="3584448" y="3648456"/>
            <a:ext cx="109728" cy="109728"/>
          </a:xfrm>
          <a:prstGeom prst="diamond">
            <a:avLst/>
          </a:prstGeom>
          <a:solidFill>
            <a:srgbClr val="C67B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803904" y="3584448"/>
            <a:ext cx="1993392" cy="237744"/>
          </a:xfrm>
          <a:prstGeom prst="rect">
            <a:avLst/>
          </a:prstGeom>
          <a:noFill/>
        </p:spPr>
        <p:txBody>
          <a:bodyPr wrap="square" lIns="0" rIns="0" tIns="0" bIns="0" anchor="t">
            <a:spAutoFit/>
          </a:bodyPr>
          <a:lstStyle/>
          <a:p>
            <a:pPr algn="l">
              <a:spcBef>
                <a:spcPts val="0"/>
              </a:spcBef>
              <a:spcAft>
                <a:spcPts val="0"/>
              </a:spcAft>
            </a:pPr>
            <a:r>
              <a:rPr sz="1400" b="0">
                <a:solidFill>
                  <a:srgbClr val="FAF8F5"/>
                </a:solidFill>
                <a:latin typeface="Georgia"/>
              </a:rPr>
              <a:t>Specification</a:t>
            </a:r>
          </a:p>
        </p:txBody>
      </p:sp>
      <p:sp>
        <p:nvSpPr>
          <p:cNvPr id="14" name="TextBox 13"/>
          <p:cNvSpPr txBox="1"/>
          <p:nvPr/>
        </p:nvSpPr>
        <p:spPr>
          <a:xfrm>
            <a:off x="3803904" y="3867912"/>
            <a:ext cx="1993392" cy="365760"/>
          </a:xfrm>
          <a:prstGeom prst="rect">
            <a:avLst/>
          </a:prstGeom>
          <a:noFill/>
        </p:spPr>
        <p:txBody>
          <a:bodyPr wrap="square" lIns="0" rIns="0" tIns="0" bIns="0" anchor="t">
            <a:spAutoFit/>
          </a:bodyPr>
          <a:lstStyle/>
          <a:p>
            <a:pPr algn="l">
              <a:spcBef>
                <a:spcPts val="0"/>
              </a:spcBef>
              <a:spcAft>
                <a:spcPts val="0"/>
              </a:spcAft>
            </a:pPr>
            <a:r>
              <a:rPr sz="1050" b="0">
                <a:solidFill>
                  <a:srgbClr val="D8E1DB"/>
                </a:solidFill>
                <a:latin typeface="Arial"/>
              </a:rPr>
              <a:t>Product details your team works from</a:t>
            </a:r>
          </a:p>
        </p:txBody>
      </p:sp>
      <p:sp>
        <p:nvSpPr>
          <p:cNvPr id="15" name="Rectangle 14"/>
          <p:cNvSpPr/>
          <p:nvPr/>
        </p:nvSpPr>
        <p:spPr>
          <a:xfrm>
            <a:off x="6181344" y="3429000"/>
            <a:ext cx="2505456" cy="1033271"/>
          </a:xfrm>
          <a:prstGeom prst="rect">
            <a:avLst/>
          </a:prstGeom>
          <a:solidFill>
            <a:srgbClr val="1B3D2F"/>
          </a:solidFill>
          <a:ln w="9525">
            <a:solidFill>
              <a:srgbClr val="59706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Diamond 15"/>
          <p:cNvSpPr/>
          <p:nvPr/>
        </p:nvSpPr>
        <p:spPr>
          <a:xfrm>
            <a:off x="6345936" y="3648456"/>
            <a:ext cx="109728" cy="109728"/>
          </a:xfrm>
          <a:prstGeom prst="diamond">
            <a:avLst/>
          </a:prstGeom>
          <a:solidFill>
            <a:srgbClr val="C67B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565392" y="3584448"/>
            <a:ext cx="1993392" cy="237744"/>
          </a:xfrm>
          <a:prstGeom prst="rect">
            <a:avLst/>
          </a:prstGeom>
          <a:noFill/>
        </p:spPr>
        <p:txBody>
          <a:bodyPr wrap="square" lIns="0" rIns="0" tIns="0" bIns="0" anchor="t">
            <a:spAutoFit/>
          </a:bodyPr>
          <a:lstStyle/>
          <a:p>
            <a:pPr algn="l">
              <a:spcBef>
                <a:spcPts val="0"/>
              </a:spcBef>
              <a:spcAft>
                <a:spcPts val="0"/>
              </a:spcAft>
            </a:pPr>
            <a:r>
              <a:rPr sz="1400" b="0">
                <a:solidFill>
                  <a:srgbClr val="FAF8F5"/>
                </a:solidFill>
                <a:latin typeface="Georgia"/>
              </a:rPr>
              <a:t>Purchase order</a:t>
            </a:r>
          </a:p>
        </p:txBody>
      </p:sp>
      <p:sp>
        <p:nvSpPr>
          <p:cNvPr id="18" name="TextBox 17"/>
          <p:cNvSpPr txBox="1"/>
          <p:nvPr/>
        </p:nvSpPr>
        <p:spPr>
          <a:xfrm>
            <a:off x="6565392" y="3867912"/>
            <a:ext cx="1993392" cy="365760"/>
          </a:xfrm>
          <a:prstGeom prst="rect">
            <a:avLst/>
          </a:prstGeom>
          <a:noFill/>
        </p:spPr>
        <p:txBody>
          <a:bodyPr wrap="square" lIns="0" rIns="0" tIns="0" bIns="0" anchor="t">
            <a:spAutoFit/>
          </a:bodyPr>
          <a:lstStyle/>
          <a:p>
            <a:pPr algn="l">
              <a:spcBef>
                <a:spcPts val="0"/>
              </a:spcBef>
              <a:spcAft>
                <a:spcPts val="0"/>
              </a:spcAft>
            </a:pPr>
            <a:r>
              <a:rPr sz="1050" b="0">
                <a:solidFill>
                  <a:srgbClr val="D8E1DB"/>
                </a:solidFill>
                <a:latin typeface="Arial"/>
              </a:rPr>
              <a:t>Products and details for the supplier</a:t>
            </a:r>
          </a:p>
        </p:txBody>
      </p:sp>
      <p:sp>
        <p:nvSpPr>
          <p:cNvPr id="19" name="Rectangle 18"/>
          <p:cNvSpPr/>
          <p:nvPr/>
        </p:nvSpPr>
        <p:spPr>
          <a:xfrm>
            <a:off x="8942832" y="3429000"/>
            <a:ext cx="2505456" cy="1033271"/>
          </a:xfrm>
          <a:prstGeom prst="rect">
            <a:avLst/>
          </a:prstGeom>
          <a:solidFill>
            <a:srgbClr val="1B3D2F"/>
          </a:solidFill>
          <a:ln w="9525">
            <a:solidFill>
              <a:srgbClr val="59706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Diamond 19"/>
          <p:cNvSpPr/>
          <p:nvPr/>
        </p:nvSpPr>
        <p:spPr>
          <a:xfrm>
            <a:off x="9107424" y="3648456"/>
            <a:ext cx="109728" cy="109728"/>
          </a:xfrm>
          <a:prstGeom prst="diamond">
            <a:avLst/>
          </a:prstGeom>
          <a:solidFill>
            <a:srgbClr val="C67B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9326880" y="3584448"/>
            <a:ext cx="1993392" cy="237744"/>
          </a:xfrm>
          <a:prstGeom prst="rect">
            <a:avLst/>
          </a:prstGeom>
          <a:noFill/>
        </p:spPr>
        <p:txBody>
          <a:bodyPr wrap="square" lIns="0" rIns="0" tIns="0" bIns="0" anchor="t">
            <a:spAutoFit/>
          </a:bodyPr>
          <a:lstStyle/>
          <a:p>
            <a:pPr algn="l">
              <a:spcBef>
                <a:spcPts val="0"/>
              </a:spcBef>
              <a:spcAft>
                <a:spcPts val="0"/>
              </a:spcAft>
            </a:pPr>
            <a:r>
              <a:rPr sz="1400" b="0">
                <a:solidFill>
                  <a:srgbClr val="FAF8F5"/>
                </a:solidFill>
                <a:latin typeface="Georgia"/>
              </a:rPr>
              <a:t>Invoice</a:t>
            </a:r>
          </a:p>
        </p:txBody>
      </p:sp>
      <p:sp>
        <p:nvSpPr>
          <p:cNvPr id="22" name="TextBox 21"/>
          <p:cNvSpPr txBox="1"/>
          <p:nvPr/>
        </p:nvSpPr>
        <p:spPr>
          <a:xfrm>
            <a:off x="9326880" y="3867912"/>
            <a:ext cx="1993392" cy="365760"/>
          </a:xfrm>
          <a:prstGeom prst="rect">
            <a:avLst/>
          </a:prstGeom>
          <a:noFill/>
        </p:spPr>
        <p:txBody>
          <a:bodyPr wrap="square" lIns="0" rIns="0" tIns="0" bIns="0" anchor="t">
            <a:spAutoFit/>
          </a:bodyPr>
          <a:lstStyle/>
          <a:p>
            <a:pPr algn="l">
              <a:spcBef>
                <a:spcPts val="0"/>
              </a:spcBef>
              <a:spcAft>
                <a:spcPts val="0"/>
              </a:spcAft>
            </a:pPr>
            <a:r>
              <a:rPr sz="1050" b="0">
                <a:solidFill>
                  <a:srgbClr val="D8E1DB"/>
                </a:solidFill>
                <a:latin typeface="Arial"/>
              </a:rPr>
              <a:t>The amount you charge the client</a:t>
            </a:r>
          </a:p>
        </p:txBody>
      </p:sp>
      <p:sp>
        <p:nvSpPr>
          <p:cNvPr id="23" name="Rectangle 22"/>
          <p:cNvSpPr/>
          <p:nvPr/>
        </p:nvSpPr>
        <p:spPr>
          <a:xfrm>
            <a:off x="658368" y="4892040"/>
            <a:ext cx="5321808" cy="10972"/>
          </a:xfrm>
          <a:prstGeom prst="rect">
            <a:avLst/>
          </a:prstGeom>
          <a:solidFill>
            <a:srgbClr val="5970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6190488" y="4892040"/>
            <a:ext cx="5330952" cy="10972"/>
          </a:xfrm>
          <a:prstGeom prst="rect">
            <a:avLst/>
          </a:prstGeom>
          <a:solidFill>
            <a:srgbClr val="5970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58368" y="5102352"/>
            <a:ext cx="5321808" cy="237744"/>
          </a:xfrm>
          <a:prstGeom prst="rect">
            <a:avLst/>
          </a:prstGeom>
          <a:noFill/>
        </p:spPr>
        <p:txBody>
          <a:bodyPr wrap="square" lIns="0" rIns="0" tIns="0" bIns="0" anchor="t">
            <a:spAutoFit/>
          </a:bodyPr>
          <a:lstStyle/>
          <a:p>
            <a:pPr algn="l">
              <a:spcBef>
                <a:spcPts val="0"/>
              </a:spcBef>
              <a:spcAft>
                <a:spcPts val="0"/>
              </a:spcAft>
            </a:pPr>
            <a:r>
              <a:rPr sz="980" b="0">
                <a:solidFill>
                  <a:srgbClr val="FAF8F5"/>
                </a:solidFill>
                <a:latin typeface="Arial"/>
              </a:rPr>
              <a:t>1. Update the changed specification in Net Atelier →</a:t>
            </a:r>
          </a:p>
        </p:txBody>
      </p:sp>
      <p:sp>
        <p:nvSpPr>
          <p:cNvPr id="26" name="TextBox 25"/>
          <p:cNvSpPr txBox="1"/>
          <p:nvPr/>
        </p:nvSpPr>
        <p:spPr>
          <a:xfrm>
            <a:off x="6190488" y="5020056"/>
            <a:ext cx="5330952" cy="521207"/>
          </a:xfrm>
          <a:prstGeom prst="rect">
            <a:avLst/>
          </a:prstGeom>
          <a:noFill/>
        </p:spPr>
        <p:txBody>
          <a:bodyPr wrap="square" lIns="0" rIns="0" tIns="0" bIns="0" anchor="t">
            <a:spAutoFit/>
          </a:bodyPr>
          <a:lstStyle/>
          <a:p>
            <a:pPr algn="l">
              <a:spcBef>
                <a:spcPts val="0"/>
              </a:spcBef>
              <a:spcAft>
                <a:spcPts val="0"/>
              </a:spcAft>
            </a:pPr>
            <a:r>
              <a:rPr sz="980" b="0">
                <a:solidFill>
                  <a:srgbClr val="FAF8F5"/>
                </a:solidFill>
                <a:latin typeface="Arial"/>
              </a:rPr>
              <a:t>2. Check the revised budget, then review the updated draft before you send it.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AF8F5"/>
        </a:solidFill>
        <a:effectLst/>
      </p:bgPr>
    </p:bg>
    <p:spTree>
      <p:nvGrpSpPr>
        <p:cNvPr id="1" name=""/>
        <p:cNvGrpSpPr/>
        <p:nvPr/>
      </p:nvGrpSpPr>
      <p:grpSpPr/>
      <p:pic>
        <p:nvPicPr>
          <p:cNvPr id="2" name="Picture 1" descr="logo-live.png"/>
          <p:cNvPicPr>
            <a:picLocks noChangeAspect="1"/>
          </p:cNvPicPr>
          <p:nvPr/>
        </p:nvPicPr>
        <p:blipFill>
          <a:blip r:embed="rId2"/>
          <a:stretch>
            <a:fillRect/>
          </a:stretch>
        </p:blipFill>
        <p:spPr>
          <a:xfrm>
            <a:off x="658368" y="310896"/>
            <a:ext cx="1325880" cy="299017"/>
          </a:xfrm>
          <a:prstGeom prst="rect">
            <a:avLst/>
          </a:prstGeom>
        </p:spPr>
      </p:pic>
      <p:sp>
        <p:nvSpPr>
          <p:cNvPr id="3" name="Benefit line"/>
          <p:cNvSpPr txBox="1"/>
          <p:nvPr/>
        </p:nvSpPr>
        <p:spPr>
          <a:xfrm>
            <a:off x="658368" y="941832"/>
            <a:ext cx="5852160" cy="201168"/>
          </a:xfrm>
          <a:prstGeom prst="rect">
            <a:avLst/>
          </a:prstGeom>
          <a:noFill/>
        </p:spPr>
        <p:txBody>
          <a:bodyPr wrap="square" lIns="0" rIns="0" tIns="0" bIns="0" anchor="t">
            <a:spAutoFit/>
          </a:bodyPr>
          <a:lstStyle/>
          <a:p>
            <a:pPr algn="l">
              <a:spcBef>
                <a:spcPts val="0"/>
              </a:spcBef>
              <a:spcAft>
                <a:spcPts val="0"/>
              </a:spcAft>
            </a:pPr>
            <a:r>
              <a:rPr sz="900" b="1">
                <a:solidFill>
                  <a:srgbClr val="C67B5C"/>
                </a:solidFill>
                <a:latin typeface="Arial"/>
              </a:rPr>
              <a:t>CURRENT PROJECT COSTS · PROTECT YOUR MARGIN</a:t>
            </a:r>
          </a:p>
        </p:txBody>
      </p:sp>
      <p:sp>
        <p:nvSpPr>
          <p:cNvPr id="4" name="Folio"/>
          <p:cNvSpPr txBox="1"/>
          <p:nvPr/>
        </p:nvSpPr>
        <p:spPr>
          <a:xfrm>
            <a:off x="10744200" y="6473952"/>
            <a:ext cx="786384" cy="164592"/>
          </a:xfrm>
          <a:prstGeom prst="rect">
            <a:avLst/>
          </a:prstGeom>
          <a:noFill/>
        </p:spPr>
        <p:txBody>
          <a:bodyPr wrap="square" lIns="0" rIns="0" tIns="0" bIns="0" anchor="t">
            <a:spAutoFit/>
          </a:bodyPr>
          <a:lstStyle/>
          <a:p>
            <a:pPr algn="r">
              <a:spcBef>
                <a:spcPts val="0"/>
              </a:spcBef>
              <a:spcAft>
                <a:spcPts val="0"/>
              </a:spcAft>
            </a:pPr>
            <a:r>
              <a:rPr sz="900" b="0">
                <a:solidFill>
                  <a:srgbClr val="9A9590"/>
                </a:solidFill>
                <a:latin typeface="Arial"/>
              </a:rPr>
              <a:t>07 / 08</a:t>
            </a:r>
          </a:p>
        </p:txBody>
      </p:sp>
      <p:sp>
        <p:nvSpPr>
          <p:cNvPr id="5" name="TITLE — Protect your margin."/>
          <p:cNvSpPr txBox="1"/>
          <p:nvPr>
            <p:ph type="title"/>
          </p:nvPr>
        </p:nvSpPr>
        <p:spPr>
          <a:xfrm>
            <a:off x="658368" y="1417320"/>
            <a:ext cx="7406640" cy="777240"/>
          </a:xfrm>
          <a:prstGeom prst="rect">
            <a:avLst/>
          </a:prstGeom>
          <a:noFill/>
        </p:spPr>
        <p:txBody>
          <a:bodyPr wrap="square" lIns="0" rIns="0" tIns="0" bIns="0" anchor="t">
            <a:spAutoFit/>
          </a:bodyPr>
          <a:lstStyle/>
          <a:p>
            <a:pPr algn="l">
              <a:spcBef>
                <a:spcPts val="0"/>
              </a:spcBef>
              <a:spcAft>
                <a:spcPts val="0"/>
              </a:spcAft>
            </a:pPr>
            <a:r>
              <a:rPr sz="2800" b="0">
                <a:solidFill>
                  <a:srgbClr val="1B3D2F"/>
                </a:solidFill>
                <a:latin typeface="Georgia"/>
              </a:rPr>
              <a:t>Protect your margin.</a:t>
            </a:r>
          </a:p>
        </p:txBody>
      </p:sp>
      <p:sp>
        <p:nvSpPr>
          <p:cNvPr id="6" name="Rectangle 5"/>
          <p:cNvSpPr/>
          <p:nvPr/>
        </p:nvSpPr>
        <p:spPr>
          <a:xfrm>
            <a:off x="1051560" y="2834640"/>
            <a:ext cx="3840480" cy="2194560"/>
          </a:xfrm>
          <a:prstGeom prst="rect">
            <a:avLst/>
          </a:prstGeom>
          <a:solidFill>
            <a:srgbClr val="FFFFFF"/>
          </a:solidFill>
          <a:ln w="9525">
            <a:solidFill>
              <a:srgbClr val="DED9D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280160" y="3054096"/>
            <a:ext cx="3383280" cy="164592"/>
          </a:xfrm>
          <a:prstGeom prst="rect">
            <a:avLst/>
          </a:prstGeom>
          <a:noFill/>
        </p:spPr>
        <p:txBody>
          <a:bodyPr wrap="square" lIns="0" rIns="0" tIns="0" bIns="0" anchor="t">
            <a:spAutoFit/>
          </a:bodyPr>
          <a:lstStyle/>
          <a:p>
            <a:pPr algn="l">
              <a:spcBef>
                <a:spcPts val="0"/>
              </a:spcBef>
              <a:spcAft>
                <a:spcPts val="0"/>
              </a:spcAft>
            </a:pPr>
            <a:r>
              <a:rPr sz="900" b="1">
                <a:solidFill>
                  <a:srgbClr val="C67B5C"/>
                </a:solidFill>
                <a:latin typeface="Arial"/>
              </a:rPr>
              <a:t>MASTER BUDGET</a:t>
            </a:r>
          </a:p>
        </p:txBody>
      </p:sp>
      <p:pic>
        <p:nvPicPr>
          <p:cNvPr id="8" name="Illustrative master budget" descr="Illustrative master budget; illustrative image, not a live product screen."/>
          <p:cNvPicPr>
            <a:picLocks noChangeAspect="1"/>
          </p:cNvPicPr>
          <p:nvPr/>
        </p:nvPicPr>
        <p:blipFill>
          <a:blip r:embed="rId3"/>
          <a:stretch>
            <a:fillRect/>
          </a:stretch>
        </p:blipFill>
        <p:spPr>
          <a:xfrm>
            <a:off x="1818237" y="3383280"/>
            <a:ext cx="2307125" cy="1298448"/>
          </a:xfrm>
          <a:prstGeom prst="rect">
            <a:avLst/>
          </a:prstGeom>
        </p:spPr>
      </p:pic>
      <p:sp>
        <p:nvSpPr>
          <p:cNvPr id="9" name="TextBox 8"/>
          <p:cNvSpPr txBox="1"/>
          <p:nvPr/>
        </p:nvSpPr>
        <p:spPr>
          <a:xfrm>
            <a:off x="5897880" y="3017520"/>
            <a:ext cx="4389120" cy="384048"/>
          </a:xfrm>
          <a:prstGeom prst="rect">
            <a:avLst/>
          </a:prstGeom>
          <a:noFill/>
        </p:spPr>
        <p:txBody>
          <a:bodyPr wrap="square" lIns="0" rIns="0" tIns="0" bIns="0" anchor="t">
            <a:spAutoFit/>
          </a:bodyPr>
          <a:lstStyle/>
          <a:p>
            <a:pPr algn="l">
              <a:spcBef>
                <a:spcPts val="0"/>
              </a:spcBef>
              <a:spcAft>
                <a:spcPts val="0"/>
              </a:spcAft>
            </a:pPr>
            <a:r>
              <a:rPr sz="1480" b="0">
                <a:solidFill>
                  <a:srgbClr val="1B3D2F"/>
                </a:solidFill>
                <a:latin typeface="Georgia"/>
              </a:rPr>
              <a:t>Compare the budget with what you have spent</a:t>
            </a:r>
          </a:p>
        </p:txBody>
      </p:sp>
      <p:sp>
        <p:nvSpPr>
          <p:cNvPr id="10" name="TextBox 9"/>
          <p:cNvSpPr txBox="1"/>
          <p:nvPr/>
        </p:nvSpPr>
        <p:spPr>
          <a:xfrm>
            <a:off x="5897880" y="3474720"/>
            <a:ext cx="4389120" cy="457200"/>
          </a:xfrm>
          <a:prstGeom prst="rect">
            <a:avLst/>
          </a:prstGeom>
          <a:noFill/>
        </p:spPr>
        <p:txBody>
          <a:bodyPr wrap="square" lIns="0" rIns="0" tIns="0" bIns="0" anchor="t">
            <a:spAutoFit/>
          </a:bodyPr>
          <a:lstStyle/>
          <a:p>
            <a:pPr algn="l">
              <a:spcBef>
                <a:spcPts val="0"/>
              </a:spcBef>
              <a:spcAft>
                <a:spcPts val="0"/>
              </a:spcAft>
            </a:pPr>
            <a:r>
              <a:rPr sz="1050" b="0">
                <a:solidFill>
                  <a:srgbClr val="6B6560"/>
                </a:solidFill>
                <a:latin typeface="Arial"/>
              </a:rPr>
              <a:t>For each category, see the planned cost beside the amount spent. Spot a growing overage before the next supplier order eats into your margin.</a:t>
            </a:r>
          </a:p>
        </p:txBody>
      </p:sp>
      <p:sp>
        <p:nvSpPr>
          <p:cNvPr id="11" name="Rectangle 10"/>
          <p:cNvSpPr/>
          <p:nvPr/>
        </p:nvSpPr>
        <p:spPr>
          <a:xfrm>
            <a:off x="5897880" y="4041648"/>
            <a:ext cx="4315968" cy="10972"/>
          </a:xfrm>
          <a:prstGeom prst="rect">
            <a:avLst/>
          </a:prstGeom>
          <a:solidFill>
            <a:srgbClr val="DED9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897880" y="4279392"/>
            <a:ext cx="4114800" cy="237744"/>
          </a:xfrm>
          <a:prstGeom prst="rect">
            <a:avLst/>
          </a:prstGeom>
          <a:noFill/>
        </p:spPr>
        <p:txBody>
          <a:bodyPr wrap="square" lIns="0" rIns="0" tIns="0" bIns="0" anchor="t">
            <a:spAutoFit/>
          </a:bodyPr>
          <a:lstStyle/>
          <a:p>
            <a:pPr algn="l">
              <a:spcBef>
                <a:spcPts val="0"/>
              </a:spcBef>
              <a:spcAft>
                <a:spcPts val="0"/>
              </a:spcAft>
            </a:pPr>
            <a:r>
              <a:rPr sz="1550" b="0">
                <a:solidFill>
                  <a:srgbClr val="1B3D2F"/>
                </a:solidFill>
                <a:latin typeface="Georgia"/>
              </a:rPr>
              <a:t>Check the total project budget</a:t>
            </a:r>
          </a:p>
        </p:txBody>
      </p:sp>
      <p:sp>
        <p:nvSpPr>
          <p:cNvPr id="13" name="TextBox 12"/>
          <p:cNvSpPr txBox="1"/>
          <p:nvPr/>
        </p:nvSpPr>
        <p:spPr>
          <a:xfrm>
            <a:off x="5897880" y="4599432"/>
            <a:ext cx="4297680" cy="365760"/>
          </a:xfrm>
          <a:prstGeom prst="rect">
            <a:avLst/>
          </a:prstGeom>
          <a:noFill/>
        </p:spPr>
        <p:txBody>
          <a:bodyPr wrap="square" lIns="0" rIns="0" tIns="0" bIns="0" anchor="t">
            <a:spAutoFit/>
          </a:bodyPr>
          <a:lstStyle/>
          <a:p>
            <a:pPr algn="l">
              <a:spcBef>
                <a:spcPts val="0"/>
              </a:spcBef>
              <a:spcAft>
                <a:spcPts val="0"/>
              </a:spcAft>
            </a:pPr>
            <a:r>
              <a:rPr sz="1050" b="0">
                <a:solidFill>
                  <a:srgbClr val="6B6560"/>
                </a:solidFill>
                <a:latin typeface="Arial"/>
              </a:rPr>
              <a:t>See the planned total and amount spent for the whole project without rebuilding the totals in another spreadsheet.</a:t>
            </a:r>
          </a:p>
        </p:txBody>
      </p:sp>
      <p:sp>
        <p:nvSpPr>
          <p:cNvPr id="14" name="Rectangle 13"/>
          <p:cNvSpPr/>
          <p:nvPr/>
        </p:nvSpPr>
        <p:spPr>
          <a:xfrm>
            <a:off x="5897880" y="5093208"/>
            <a:ext cx="4315968" cy="10972"/>
          </a:xfrm>
          <a:prstGeom prst="rect">
            <a:avLst/>
          </a:prstGeom>
          <a:solidFill>
            <a:srgbClr val="DED9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897880" y="5321808"/>
            <a:ext cx="4389120" cy="237744"/>
          </a:xfrm>
          <a:prstGeom prst="rect">
            <a:avLst/>
          </a:prstGeom>
          <a:noFill/>
        </p:spPr>
        <p:txBody>
          <a:bodyPr wrap="square" lIns="0" rIns="0" tIns="0" bIns="0" anchor="t">
            <a:spAutoFit/>
          </a:bodyPr>
          <a:lstStyle/>
          <a:p>
            <a:pPr algn="l">
              <a:spcBef>
                <a:spcPts val="0"/>
              </a:spcBef>
              <a:spcAft>
                <a:spcPts val="0"/>
              </a:spcAft>
            </a:pPr>
            <a:r>
              <a:rPr sz="1450" b="0">
                <a:solidFill>
                  <a:srgbClr val="C67B5C"/>
                </a:solidFill>
                <a:latin typeface="Georgia"/>
              </a:rPr>
              <a:t>Download the budget as an Excel file</a:t>
            </a:r>
          </a:p>
        </p:txBody>
      </p:sp>
      <p:sp>
        <p:nvSpPr>
          <p:cNvPr id="16" name="TextBox 15"/>
          <p:cNvSpPr txBox="1"/>
          <p:nvPr/>
        </p:nvSpPr>
        <p:spPr>
          <a:xfrm>
            <a:off x="5897880" y="5641848"/>
            <a:ext cx="4297680" cy="256032"/>
          </a:xfrm>
          <a:prstGeom prst="rect">
            <a:avLst/>
          </a:prstGeom>
          <a:noFill/>
        </p:spPr>
        <p:txBody>
          <a:bodyPr wrap="square" lIns="0" rIns="0" tIns="0" bIns="0" anchor="t">
            <a:spAutoFit/>
          </a:bodyPr>
          <a:lstStyle/>
          <a:p>
            <a:pPr algn="l">
              <a:spcBef>
                <a:spcPts val="0"/>
              </a:spcBef>
              <a:spcAft>
                <a:spcPts val="0"/>
              </a:spcAft>
            </a:pPr>
            <a:r>
              <a:rPr sz="1019" b="0">
                <a:solidFill>
                  <a:srgbClr val="6B6560"/>
                </a:solidFill>
                <a:latin typeface="Arial"/>
              </a:rPr>
              <a:t>Export the project budget when you need to analyse it, share it, or work with it outside Net Atelier.</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1B3D2F"/>
        </a:solidFill>
        <a:effectLst/>
      </p:bgPr>
    </p:bg>
    <p:spTree>
      <p:nvGrpSpPr>
        <p:cNvPr id="1" name=""/>
        <p:cNvGrpSpPr/>
        <p:nvPr/>
      </p:nvGrpSpPr>
      <p:grpSpPr/>
      <p:pic>
        <p:nvPicPr>
          <p:cNvPr id="2" name="Picture 1" descr="logo-light.png"/>
          <p:cNvPicPr>
            <a:picLocks noChangeAspect="1"/>
          </p:cNvPicPr>
          <p:nvPr/>
        </p:nvPicPr>
        <p:blipFill>
          <a:blip r:embed="rId2"/>
          <a:stretch>
            <a:fillRect/>
          </a:stretch>
        </p:blipFill>
        <p:spPr>
          <a:xfrm>
            <a:off x="658368" y="310896"/>
            <a:ext cx="1325880" cy="299017"/>
          </a:xfrm>
          <a:prstGeom prst="rect">
            <a:avLst/>
          </a:prstGeom>
        </p:spPr>
      </p:pic>
      <p:sp>
        <p:nvSpPr>
          <p:cNvPr id="3" name="Diamond 2"/>
          <p:cNvSpPr/>
          <p:nvPr/>
        </p:nvSpPr>
        <p:spPr>
          <a:xfrm>
            <a:off x="11045952" y="347472"/>
            <a:ext cx="137160" cy="137160"/>
          </a:xfrm>
          <a:prstGeom prst="diamond">
            <a:avLst/>
          </a:prstGeom>
          <a:solidFill>
            <a:srgbClr val="FAF8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109960" y="658368"/>
            <a:ext cx="10972" cy="1417320"/>
          </a:xfrm>
          <a:prstGeom prst="rect">
            <a:avLst/>
          </a:prstGeom>
          <a:solidFill>
            <a:srgbClr val="6F887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Benefit line"/>
          <p:cNvSpPr txBox="1"/>
          <p:nvPr/>
        </p:nvSpPr>
        <p:spPr>
          <a:xfrm>
            <a:off x="658368" y="941832"/>
            <a:ext cx="5852160" cy="201168"/>
          </a:xfrm>
          <a:prstGeom prst="rect">
            <a:avLst/>
          </a:prstGeom>
          <a:noFill/>
        </p:spPr>
        <p:txBody>
          <a:bodyPr wrap="square" lIns="0" rIns="0" tIns="0" bIns="0" anchor="t">
            <a:spAutoFit/>
          </a:bodyPr>
          <a:lstStyle/>
          <a:p>
            <a:pPr algn="l">
              <a:spcBef>
                <a:spcPts val="0"/>
              </a:spcBef>
              <a:spcAft>
                <a:spcPts val="0"/>
              </a:spcAft>
            </a:pPr>
            <a:r>
              <a:rPr sz="900" b="1">
                <a:solidFill>
                  <a:srgbClr val="C67B5C"/>
                </a:solidFill>
                <a:latin typeface="Arial"/>
              </a:rPr>
              <a:t>START WITH ONE LIVE PROJECT</a:t>
            </a:r>
          </a:p>
        </p:txBody>
      </p:sp>
      <p:sp>
        <p:nvSpPr>
          <p:cNvPr id="6" name="Folio"/>
          <p:cNvSpPr txBox="1"/>
          <p:nvPr/>
        </p:nvSpPr>
        <p:spPr>
          <a:xfrm>
            <a:off x="10744200" y="6473952"/>
            <a:ext cx="786384" cy="164592"/>
          </a:xfrm>
          <a:prstGeom prst="rect">
            <a:avLst/>
          </a:prstGeom>
          <a:noFill/>
        </p:spPr>
        <p:txBody>
          <a:bodyPr wrap="square" lIns="0" rIns="0" tIns="0" bIns="0" anchor="t">
            <a:spAutoFit/>
          </a:bodyPr>
          <a:lstStyle/>
          <a:p>
            <a:pPr algn="r">
              <a:spcBef>
                <a:spcPts val="0"/>
              </a:spcBef>
              <a:spcAft>
                <a:spcPts val="0"/>
              </a:spcAft>
            </a:pPr>
            <a:r>
              <a:rPr sz="900" b="0">
                <a:solidFill>
                  <a:srgbClr val="B8C6BE"/>
                </a:solidFill>
                <a:latin typeface="Arial"/>
              </a:rPr>
              <a:t>08 / 08</a:t>
            </a:r>
          </a:p>
        </p:txBody>
      </p:sp>
      <p:sp>
        <p:nvSpPr>
          <p:cNvPr id="7" name="TITLE — Spend more time designing. Less time&#10;rebuilding "/>
          <p:cNvSpPr txBox="1"/>
          <p:nvPr>
            <p:ph type="title"/>
          </p:nvPr>
        </p:nvSpPr>
        <p:spPr>
          <a:xfrm>
            <a:off x="658368" y="1417320"/>
            <a:ext cx="7955279" cy="685800"/>
          </a:xfrm>
          <a:prstGeom prst="rect">
            <a:avLst/>
          </a:prstGeom>
          <a:noFill/>
        </p:spPr>
        <p:txBody>
          <a:bodyPr wrap="square" lIns="0" rIns="0" tIns="0" bIns="0" anchor="t">
            <a:spAutoFit/>
          </a:bodyPr>
          <a:lstStyle/>
          <a:p>
            <a:pPr algn="l">
              <a:spcBef>
                <a:spcPts val="0"/>
              </a:spcBef>
              <a:spcAft>
                <a:spcPts val="0"/>
              </a:spcAft>
            </a:pPr>
            <a:r>
              <a:rPr sz="2700" b="0">
                <a:solidFill>
                  <a:srgbClr val="FAF8F5"/>
                </a:solidFill>
                <a:latin typeface="Georgia"/>
              </a:rPr>
              <a:t>Spend more time designing. Less time
rebuilding project documents.</a:t>
            </a:r>
          </a:p>
        </p:txBody>
      </p:sp>
      <p:sp>
        <p:nvSpPr>
          <p:cNvPr id="8" name="TextBox 7"/>
          <p:cNvSpPr txBox="1"/>
          <p:nvPr/>
        </p:nvSpPr>
        <p:spPr>
          <a:xfrm>
            <a:off x="658368" y="2596896"/>
            <a:ext cx="6035040" cy="292608"/>
          </a:xfrm>
          <a:prstGeom prst="rect">
            <a:avLst/>
          </a:prstGeom>
          <a:noFill/>
        </p:spPr>
        <p:txBody>
          <a:bodyPr wrap="square" lIns="0" rIns="0" tIns="0" bIns="0" anchor="t">
            <a:spAutoFit/>
          </a:bodyPr>
          <a:lstStyle/>
          <a:p>
            <a:pPr algn="l">
              <a:spcBef>
                <a:spcPts val="0"/>
              </a:spcBef>
              <a:spcAft>
                <a:spcPts val="0"/>
              </a:spcAft>
            </a:pPr>
            <a:r>
              <a:rPr sz="1250" b="0">
                <a:solidFill>
                  <a:srgbClr val="D8E1DB"/>
                </a:solidFill>
                <a:latin typeface="Arial"/>
              </a:rPr>
              <a:t>Start a 14-day free trial. A card is required, and you can cancel at any time.</a:t>
            </a:r>
          </a:p>
        </p:txBody>
      </p:sp>
      <p:sp>
        <p:nvSpPr>
          <p:cNvPr id="9" name="TextBox 8"/>
          <p:cNvSpPr txBox="1"/>
          <p:nvPr/>
        </p:nvSpPr>
        <p:spPr>
          <a:xfrm>
            <a:off x="658368" y="3017520"/>
            <a:ext cx="6035040" cy="310896"/>
          </a:xfrm>
          <a:prstGeom prst="rect">
            <a:avLst/>
          </a:prstGeom>
          <a:noFill/>
        </p:spPr>
        <p:txBody>
          <a:bodyPr wrap="square" lIns="0" rIns="0" tIns="0" bIns="0" anchor="t">
            <a:spAutoFit/>
          </a:bodyPr>
          <a:lstStyle/>
          <a:p>
            <a:pPr algn="l">
              <a:spcBef>
                <a:spcPts val="0"/>
              </a:spcBef>
              <a:spcAft>
                <a:spcPts val="0"/>
              </a:spcAft>
            </a:pPr>
            <a:r>
              <a:rPr sz="1380" b="0">
                <a:solidFill>
                  <a:srgbClr val="E2A88F"/>
                </a:solidFill>
                <a:latin typeface="Georgia"/>
              </a:rPr>
              <a:t>$49 per month for one user. Add users for $9 per user, per month.</a:t>
            </a:r>
          </a:p>
        </p:txBody>
      </p:sp>
      <p:sp>
        <p:nvSpPr>
          <p:cNvPr id="10" name="TextBox 9"/>
          <p:cNvSpPr txBox="1"/>
          <p:nvPr/>
        </p:nvSpPr>
        <p:spPr>
          <a:xfrm>
            <a:off x="658368" y="4681728"/>
            <a:ext cx="5943600" cy="530352"/>
          </a:xfrm>
          <a:prstGeom prst="rect">
            <a:avLst/>
          </a:prstGeom>
          <a:noFill/>
        </p:spPr>
        <p:txBody>
          <a:bodyPr wrap="square" lIns="0" rIns="0" tIns="0" bIns="0" anchor="t">
            <a:spAutoFit/>
          </a:bodyPr>
          <a:lstStyle/>
          <a:p>
            <a:pPr algn="l">
              <a:spcBef>
                <a:spcPts val="0"/>
              </a:spcBef>
              <a:spcAft>
                <a:spcPts val="0"/>
              </a:spcAft>
            </a:pPr>
            <a:r>
              <a:rPr sz="1000" b="0">
                <a:solidFill>
                  <a:srgbClr val="D8E1DB"/>
                </a:solidFill>
                <a:latin typeface="Arial"/>
              </a:rPr>
              <a:t>Save products from supplier websites · Keep boards, budgets, and drafts in sync ·
Avoid retyping a client change across documents · Export the project budget to Excel.</a:t>
            </a:r>
          </a:p>
        </p:txBody>
      </p:sp>
      <p:sp>
        <p:nvSpPr>
          <p:cNvPr id="11" name="Rectangle 10"/>
          <p:cNvSpPr/>
          <p:nvPr/>
        </p:nvSpPr>
        <p:spPr>
          <a:xfrm>
            <a:off x="8092440" y="3264408"/>
            <a:ext cx="1408176" cy="1408176"/>
          </a:xfrm>
          <a:prstGeom prst="rect">
            <a:avLst/>
          </a:prstGeom>
          <a:solidFill>
            <a:srgbClr val="FAF8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2" name="Picture 11" descr="qr-slide.png"/>
          <p:cNvPicPr>
            <a:picLocks noChangeAspect="1"/>
          </p:cNvPicPr>
          <p:nvPr/>
        </p:nvPicPr>
        <p:blipFill>
          <a:blip r:embed="rId3"/>
          <a:stretch>
            <a:fillRect/>
          </a:stretch>
        </p:blipFill>
        <p:spPr>
          <a:xfrm>
            <a:off x="8147304" y="3319272"/>
            <a:ext cx="1298448" cy="1298448"/>
          </a:xfrm>
          <a:prstGeom prst="rect">
            <a:avLst/>
          </a:prstGeom>
        </p:spPr>
      </p:pic>
      <p:sp>
        <p:nvSpPr>
          <p:cNvPr id="13" name="TextBox 12"/>
          <p:cNvSpPr txBox="1"/>
          <p:nvPr/>
        </p:nvSpPr>
        <p:spPr>
          <a:xfrm>
            <a:off x="9738360" y="3502152"/>
            <a:ext cx="1554480" cy="182880"/>
          </a:xfrm>
          <a:prstGeom prst="rect">
            <a:avLst/>
          </a:prstGeom>
          <a:noFill/>
        </p:spPr>
        <p:txBody>
          <a:bodyPr wrap="square" lIns="0" rIns="0" tIns="0" bIns="0" anchor="t">
            <a:spAutoFit/>
          </a:bodyPr>
          <a:lstStyle/>
          <a:p>
            <a:pPr algn="l">
              <a:spcBef>
                <a:spcPts val="0"/>
              </a:spcBef>
              <a:spcAft>
                <a:spcPts val="0"/>
              </a:spcAft>
            </a:pPr>
            <a:r>
              <a:rPr sz="1120" b="1">
                <a:solidFill>
                  <a:srgbClr val="FAF8F5"/>
                </a:solidFill>
                <a:latin typeface="Arial"/>
              </a:rPr>
              <a:t>Scan to start your trial</a:t>
            </a:r>
          </a:p>
        </p:txBody>
      </p:sp>
      <p:sp>
        <p:nvSpPr>
          <p:cNvPr id="14" name="TextBox 13"/>
          <p:cNvSpPr txBox="1"/>
          <p:nvPr/>
        </p:nvSpPr>
        <p:spPr>
          <a:xfrm>
            <a:off x="9738360" y="3767328"/>
            <a:ext cx="1554480" cy="384048"/>
          </a:xfrm>
          <a:prstGeom prst="rect">
            <a:avLst/>
          </a:prstGeom>
          <a:noFill/>
        </p:spPr>
        <p:txBody>
          <a:bodyPr wrap="square" lIns="0" rIns="0" tIns="0" bIns="0" anchor="t">
            <a:spAutoFit/>
          </a:bodyPr>
          <a:lstStyle/>
          <a:p>
            <a:pPr algn="l">
              <a:spcBef>
                <a:spcPts val="0"/>
              </a:spcBef>
              <a:spcAft>
                <a:spcPts val="0"/>
              </a:spcAft>
            </a:pPr>
            <a:r>
              <a:rPr sz="950" b="0">
                <a:solidFill>
                  <a:srgbClr val="D8E1DB"/>
                </a:solidFill>
                <a:latin typeface="Arial"/>
              </a:rPr>
              <a:t>net-atelier.com/primavera
14-day trial · cancel anytime</a:t>
            </a:r>
          </a:p>
        </p:txBody>
      </p:sp>
      <p:sp>
        <p:nvSpPr>
          <p:cNvPr id="15" name="TextBox 14"/>
          <p:cNvSpPr txBox="1"/>
          <p:nvPr/>
        </p:nvSpPr>
        <p:spPr>
          <a:xfrm>
            <a:off x="8092440" y="5074920"/>
            <a:ext cx="3200400" cy="164592"/>
          </a:xfrm>
          <a:prstGeom prst="rect">
            <a:avLst/>
          </a:prstGeom>
          <a:noFill/>
        </p:spPr>
        <p:txBody>
          <a:bodyPr wrap="square" lIns="0" rIns="0" tIns="0" bIns="0" anchor="t">
            <a:spAutoFit/>
          </a:bodyPr>
          <a:lstStyle/>
          <a:p>
            <a:pPr algn="ctr">
              <a:spcBef>
                <a:spcPts val="0"/>
              </a:spcBef>
              <a:spcAft>
                <a:spcPts val="0"/>
              </a:spcAft>
            </a:pPr>
            <a:r>
              <a:rPr sz="919" b="0">
                <a:solidFill>
                  <a:srgbClr val="B8C6BE"/>
                </a:solidFill>
                <a:latin typeface="Arial"/>
              </a:rPr>
              <a:t>14-day free trial · card required · cancel anytime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Net Atelier — Primavera Designer Open House</dc:title>
  <dc:subject>Editable event presentation template</dc:subject>
  <dc:creator>Net Atelier</dc:creator>
  <cp:keywords/>
  <dc:description>Native PowerPoint template system: cream and forest variants, content diagrams, data table and QR closing slide.</dc:description>
  <cp:lastModifiedBy>Steve Canny</cp:lastModifiedBy>
  <cp:revision>1</cp:revision>
  <dcterms:created xsi:type="dcterms:W3CDTF">2013-01-27T09:14:16Z</dcterms:created>
  <dcterms:modified xsi:type="dcterms:W3CDTF">2013-01-27T09:15:58Z</dcterms:modified>
  <cp:category/>
</cp:coreProperties>
</file>